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3"/>
  </p:notesMasterIdLst>
  <p:sldIdLst>
    <p:sldId id="256" r:id="rId5"/>
    <p:sldId id="285" r:id="rId6"/>
    <p:sldId id="466" r:id="rId7"/>
    <p:sldId id="467" r:id="rId8"/>
    <p:sldId id="468" r:id="rId9"/>
    <p:sldId id="257" r:id="rId10"/>
    <p:sldId id="268" r:id="rId11"/>
    <p:sldId id="269" r:id="rId12"/>
    <p:sldId id="282" r:id="rId13"/>
    <p:sldId id="270" r:id="rId14"/>
    <p:sldId id="280" r:id="rId15"/>
    <p:sldId id="281" r:id="rId16"/>
    <p:sldId id="271" r:id="rId17"/>
    <p:sldId id="277" r:id="rId18"/>
    <p:sldId id="272" r:id="rId19"/>
    <p:sldId id="279" r:id="rId20"/>
    <p:sldId id="2766" r:id="rId21"/>
    <p:sldId id="284" r:id="rId22"/>
    <p:sldId id="283" r:id="rId23"/>
    <p:sldId id="2765" r:id="rId24"/>
    <p:sldId id="2739" r:id="rId25"/>
    <p:sldId id="273" r:id="rId26"/>
    <p:sldId id="274" r:id="rId27"/>
    <p:sldId id="2762" r:id="rId28"/>
    <p:sldId id="276" r:id="rId29"/>
    <p:sldId id="275" r:id="rId30"/>
    <p:sldId id="2767" r:id="rId31"/>
    <p:sldId id="2764" r:id="rId32"/>
  </p:sldIdLst>
  <p:sldSz cx="12192000" cy="6858000"/>
  <p:notesSz cx="6858000" cy="9144000"/>
  <p:embeddedFontLs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DCB"/>
    <a:srgbClr val="04233F"/>
    <a:srgbClr val="373535"/>
    <a:srgbClr val="1C468C"/>
    <a:srgbClr val="26B9DD"/>
    <a:srgbClr val="3074A9"/>
    <a:srgbClr val="96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C370A-2D68-435E-8AB9-1E736279E806}" v="61" dt="2025-09-26T12:43:19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75182" autoAdjust="0"/>
  </p:normalViewPr>
  <p:slideViewPr>
    <p:cSldViewPr>
      <p:cViewPr varScale="1">
        <p:scale>
          <a:sx n="75" d="100"/>
          <a:sy n="75" d="100"/>
        </p:scale>
        <p:origin x="1980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62E62-5D15-4D5D-B3EC-FE2DF61350B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B50B6-25C9-4CA6-A2A4-D8CDE8F53A92}">
      <dgm:prSet/>
      <dgm:spPr/>
      <dgm:t>
        <a:bodyPr/>
        <a:lstStyle/>
        <a:p>
          <a:r>
            <a:rPr lang="en-US" dirty="0"/>
            <a:t>Establish criteria for evaluating AI initiatives, focusing on ROI and problem-solving potential.</a:t>
          </a:r>
        </a:p>
      </dgm:t>
    </dgm:pt>
    <dgm:pt modelId="{7083A7AE-E605-476C-833E-EE688A39BDD2}" type="parTrans" cxnId="{35833EEC-29D0-40BC-9C3B-594FFECB425C}">
      <dgm:prSet/>
      <dgm:spPr/>
      <dgm:t>
        <a:bodyPr/>
        <a:lstStyle/>
        <a:p>
          <a:endParaRPr lang="en-US"/>
        </a:p>
      </dgm:t>
    </dgm:pt>
    <dgm:pt modelId="{5B359D0E-C6B7-49EA-B7F1-D71FE18C333F}" type="sibTrans" cxnId="{35833EEC-29D0-40BC-9C3B-594FFECB425C}">
      <dgm:prSet phldrT="1"/>
      <dgm:spPr/>
      <dgm:t>
        <a:bodyPr/>
        <a:lstStyle/>
        <a:p>
          <a:endParaRPr lang="en-US"/>
        </a:p>
      </dgm:t>
    </dgm:pt>
    <dgm:pt modelId="{B9585821-EDD8-4086-817E-850890E73083}">
      <dgm:prSet/>
      <dgm:spPr/>
      <dgm:t>
        <a:bodyPr/>
        <a:lstStyle/>
        <a:p>
          <a:r>
            <a:rPr lang="en-US" dirty="0"/>
            <a:t>Set a threshold for the minimum value an AI solution should deliver to justify investment</a:t>
          </a:r>
        </a:p>
      </dgm:t>
    </dgm:pt>
    <dgm:pt modelId="{E1147EDD-2588-488F-922E-224D552B3C91}" type="parTrans" cxnId="{BE35EDE7-7618-4812-ACFE-E9E60F4CC625}">
      <dgm:prSet/>
      <dgm:spPr/>
      <dgm:t>
        <a:bodyPr/>
        <a:lstStyle/>
        <a:p>
          <a:endParaRPr lang="en-US"/>
        </a:p>
      </dgm:t>
    </dgm:pt>
    <dgm:pt modelId="{40F96C96-C99E-47F9-A491-3644F6FA40BE}" type="sibTrans" cxnId="{BE35EDE7-7618-4812-ACFE-E9E60F4CC625}">
      <dgm:prSet phldrT="2"/>
      <dgm:spPr/>
      <dgm:t>
        <a:bodyPr/>
        <a:lstStyle/>
        <a:p>
          <a:endParaRPr lang="en-US"/>
        </a:p>
      </dgm:t>
    </dgm:pt>
    <dgm:pt modelId="{A4ADB29D-532B-4876-913D-27AA4FB84FCD}">
      <dgm:prSet/>
      <dgm:spPr/>
      <dgm:t>
        <a:bodyPr/>
        <a:lstStyle/>
        <a:p>
          <a:r>
            <a:rPr lang="en-US"/>
            <a:t>Consider both cost-saving and opportunity-creating AI initiatives: inter or intra-departmental</a:t>
          </a:r>
        </a:p>
      </dgm:t>
    </dgm:pt>
    <dgm:pt modelId="{87CE8CC1-94FD-4281-93CD-0C8483005511}" type="parTrans" cxnId="{3585673B-EECC-46F4-A3E2-E284FD0635EF}">
      <dgm:prSet/>
      <dgm:spPr/>
      <dgm:t>
        <a:bodyPr/>
        <a:lstStyle/>
        <a:p>
          <a:endParaRPr lang="en-US"/>
        </a:p>
      </dgm:t>
    </dgm:pt>
    <dgm:pt modelId="{45E7C32F-7FF8-49BD-AD30-68620F912C58}" type="sibTrans" cxnId="{3585673B-EECC-46F4-A3E2-E284FD0635EF}">
      <dgm:prSet phldrT="3"/>
      <dgm:spPr/>
      <dgm:t>
        <a:bodyPr/>
        <a:lstStyle/>
        <a:p>
          <a:endParaRPr lang="en-US"/>
        </a:p>
      </dgm:t>
    </dgm:pt>
    <dgm:pt modelId="{7F2452FD-9B75-4ABB-B908-BD8BDED4260B}">
      <dgm:prSet/>
      <dgm:spPr/>
      <dgm:t>
        <a:bodyPr/>
        <a:lstStyle/>
        <a:p>
          <a:r>
            <a:rPr lang="en-US"/>
            <a:t>Define Suggested Criteria for Prioritizing AI Opportunities</a:t>
          </a:r>
        </a:p>
      </dgm:t>
    </dgm:pt>
    <dgm:pt modelId="{218A5364-5E50-4443-AC63-654755C9E6C4}" type="parTrans" cxnId="{517D35A3-F7E0-477D-A897-905B53DE804A}">
      <dgm:prSet/>
      <dgm:spPr/>
      <dgm:t>
        <a:bodyPr/>
        <a:lstStyle/>
        <a:p>
          <a:endParaRPr lang="en-US"/>
        </a:p>
      </dgm:t>
    </dgm:pt>
    <dgm:pt modelId="{E618358D-BC4E-4C82-A6CA-D3D6E303F33C}" type="sibTrans" cxnId="{517D35A3-F7E0-477D-A897-905B53DE804A}">
      <dgm:prSet phldrT="4"/>
      <dgm:spPr/>
      <dgm:t>
        <a:bodyPr/>
        <a:lstStyle/>
        <a:p>
          <a:endParaRPr lang="en-US"/>
        </a:p>
      </dgm:t>
    </dgm:pt>
    <dgm:pt modelId="{9D2024C2-5DEC-4617-8AF6-3EFF124F689D}" type="pres">
      <dgm:prSet presAssocID="{F8462E62-5D15-4D5D-B3EC-FE2DF61350B0}" presName="Name0" presStyleCnt="0">
        <dgm:presLayoutVars>
          <dgm:dir/>
          <dgm:resizeHandles val="exact"/>
        </dgm:presLayoutVars>
      </dgm:prSet>
      <dgm:spPr/>
    </dgm:pt>
    <dgm:pt modelId="{5A859A5B-3540-469A-B720-160F1953B6FF}" type="pres">
      <dgm:prSet presAssocID="{CEAB50B6-25C9-4CA6-A2A4-D8CDE8F53A92}" presName="node" presStyleLbl="node1" presStyleIdx="0" presStyleCnt="4">
        <dgm:presLayoutVars>
          <dgm:bulletEnabled val="1"/>
        </dgm:presLayoutVars>
      </dgm:prSet>
      <dgm:spPr/>
    </dgm:pt>
    <dgm:pt modelId="{847D1D7B-E673-4D38-A6B3-06C28F1FB27C}" type="pres">
      <dgm:prSet presAssocID="{5B359D0E-C6B7-49EA-B7F1-D71FE18C333F}" presName="sibTrans" presStyleLbl="sibTrans1D1" presStyleIdx="0" presStyleCnt="3"/>
      <dgm:spPr/>
    </dgm:pt>
    <dgm:pt modelId="{9DFEBD27-50AB-416B-A8A2-97F33C55574C}" type="pres">
      <dgm:prSet presAssocID="{5B359D0E-C6B7-49EA-B7F1-D71FE18C333F}" presName="connectorText" presStyleLbl="sibTrans1D1" presStyleIdx="0" presStyleCnt="3"/>
      <dgm:spPr/>
    </dgm:pt>
    <dgm:pt modelId="{1B32B6B7-EEB7-4EA7-9CBF-D8C0718442B0}" type="pres">
      <dgm:prSet presAssocID="{B9585821-EDD8-4086-817E-850890E73083}" presName="node" presStyleLbl="node1" presStyleIdx="1" presStyleCnt="4">
        <dgm:presLayoutVars>
          <dgm:bulletEnabled val="1"/>
        </dgm:presLayoutVars>
      </dgm:prSet>
      <dgm:spPr/>
    </dgm:pt>
    <dgm:pt modelId="{D9F1F1CB-348D-4698-B199-3CD7B34AB083}" type="pres">
      <dgm:prSet presAssocID="{40F96C96-C99E-47F9-A491-3644F6FA40BE}" presName="sibTrans" presStyleLbl="sibTrans1D1" presStyleIdx="1" presStyleCnt="3"/>
      <dgm:spPr/>
    </dgm:pt>
    <dgm:pt modelId="{F59B3A4B-266B-43D6-9087-4057035662C4}" type="pres">
      <dgm:prSet presAssocID="{40F96C96-C99E-47F9-A491-3644F6FA40BE}" presName="connectorText" presStyleLbl="sibTrans1D1" presStyleIdx="1" presStyleCnt="3"/>
      <dgm:spPr/>
    </dgm:pt>
    <dgm:pt modelId="{E91D32DD-84DD-4238-AC76-C45694667B16}" type="pres">
      <dgm:prSet presAssocID="{A4ADB29D-532B-4876-913D-27AA4FB84FCD}" presName="node" presStyleLbl="node1" presStyleIdx="2" presStyleCnt="4">
        <dgm:presLayoutVars>
          <dgm:bulletEnabled val="1"/>
        </dgm:presLayoutVars>
      </dgm:prSet>
      <dgm:spPr/>
    </dgm:pt>
    <dgm:pt modelId="{836A636C-2F91-4FF7-A03E-59659621A566}" type="pres">
      <dgm:prSet presAssocID="{45E7C32F-7FF8-49BD-AD30-68620F912C58}" presName="sibTrans" presStyleLbl="sibTrans1D1" presStyleIdx="2" presStyleCnt="3"/>
      <dgm:spPr/>
    </dgm:pt>
    <dgm:pt modelId="{FAC52900-9E2E-4717-BF2F-3C8957DE31D9}" type="pres">
      <dgm:prSet presAssocID="{45E7C32F-7FF8-49BD-AD30-68620F912C58}" presName="connectorText" presStyleLbl="sibTrans1D1" presStyleIdx="2" presStyleCnt="3"/>
      <dgm:spPr/>
    </dgm:pt>
    <dgm:pt modelId="{9D1C9EEB-A45F-4700-A9DB-0AC7CC4EC1E2}" type="pres">
      <dgm:prSet presAssocID="{7F2452FD-9B75-4ABB-B908-BD8BDED4260B}" presName="node" presStyleLbl="node1" presStyleIdx="3" presStyleCnt="4">
        <dgm:presLayoutVars>
          <dgm:bulletEnabled val="1"/>
        </dgm:presLayoutVars>
      </dgm:prSet>
      <dgm:spPr/>
    </dgm:pt>
  </dgm:ptLst>
  <dgm:cxnLst>
    <dgm:cxn modelId="{89333905-C60E-1C44-8824-73375F5510FA}" type="presOf" srcId="{F8462E62-5D15-4D5D-B3EC-FE2DF61350B0}" destId="{9D2024C2-5DEC-4617-8AF6-3EFF124F689D}" srcOrd="0" destOrd="0" presId="urn:microsoft.com/office/officeart/2016/7/layout/RepeatingBendingProcessNew"/>
    <dgm:cxn modelId="{50A7870B-A069-674B-AD8A-8A7936E8C64C}" type="presOf" srcId="{5B359D0E-C6B7-49EA-B7F1-D71FE18C333F}" destId="{847D1D7B-E673-4D38-A6B3-06C28F1FB27C}" srcOrd="0" destOrd="0" presId="urn:microsoft.com/office/officeart/2016/7/layout/RepeatingBendingProcessNew"/>
    <dgm:cxn modelId="{C670D213-F33C-934D-9C6B-EF0F7432F61C}" type="presOf" srcId="{7F2452FD-9B75-4ABB-B908-BD8BDED4260B}" destId="{9D1C9EEB-A45F-4700-A9DB-0AC7CC4EC1E2}" srcOrd="0" destOrd="0" presId="urn:microsoft.com/office/officeart/2016/7/layout/RepeatingBendingProcessNew"/>
    <dgm:cxn modelId="{16F54B2B-6B05-314C-9805-BF61CC5FEE16}" type="presOf" srcId="{45E7C32F-7FF8-49BD-AD30-68620F912C58}" destId="{FAC52900-9E2E-4717-BF2F-3C8957DE31D9}" srcOrd="1" destOrd="0" presId="urn:microsoft.com/office/officeart/2016/7/layout/RepeatingBendingProcessNew"/>
    <dgm:cxn modelId="{3585673B-EECC-46F4-A3E2-E284FD0635EF}" srcId="{F8462E62-5D15-4D5D-B3EC-FE2DF61350B0}" destId="{A4ADB29D-532B-4876-913D-27AA4FB84FCD}" srcOrd="2" destOrd="0" parTransId="{87CE8CC1-94FD-4281-93CD-0C8483005511}" sibTransId="{45E7C32F-7FF8-49BD-AD30-68620F912C58}"/>
    <dgm:cxn modelId="{EB3B1861-C44B-1444-94A5-2C728FFEC519}" type="presOf" srcId="{40F96C96-C99E-47F9-A491-3644F6FA40BE}" destId="{D9F1F1CB-348D-4698-B199-3CD7B34AB083}" srcOrd="0" destOrd="0" presId="urn:microsoft.com/office/officeart/2016/7/layout/RepeatingBendingProcessNew"/>
    <dgm:cxn modelId="{253A0E62-B2A5-E249-B036-4293A0C3945A}" type="presOf" srcId="{40F96C96-C99E-47F9-A491-3644F6FA40BE}" destId="{F59B3A4B-266B-43D6-9087-4057035662C4}" srcOrd="1" destOrd="0" presId="urn:microsoft.com/office/officeart/2016/7/layout/RepeatingBendingProcessNew"/>
    <dgm:cxn modelId="{FC6BF092-9907-7147-AF28-F509C79898E8}" type="presOf" srcId="{5B359D0E-C6B7-49EA-B7F1-D71FE18C333F}" destId="{9DFEBD27-50AB-416B-A8A2-97F33C55574C}" srcOrd="1" destOrd="0" presId="urn:microsoft.com/office/officeart/2016/7/layout/RepeatingBendingProcessNew"/>
    <dgm:cxn modelId="{0F8E1794-0BDC-EF42-8D16-E8D7472213B4}" type="presOf" srcId="{A4ADB29D-532B-4876-913D-27AA4FB84FCD}" destId="{E91D32DD-84DD-4238-AC76-C45694667B16}" srcOrd="0" destOrd="0" presId="urn:microsoft.com/office/officeart/2016/7/layout/RepeatingBendingProcessNew"/>
    <dgm:cxn modelId="{517D35A3-F7E0-477D-A897-905B53DE804A}" srcId="{F8462E62-5D15-4D5D-B3EC-FE2DF61350B0}" destId="{7F2452FD-9B75-4ABB-B908-BD8BDED4260B}" srcOrd="3" destOrd="0" parTransId="{218A5364-5E50-4443-AC63-654755C9E6C4}" sibTransId="{E618358D-BC4E-4C82-A6CA-D3D6E303F33C}"/>
    <dgm:cxn modelId="{FBA4D9B8-9E24-AC4D-ACA6-918FF3F1CB36}" type="presOf" srcId="{45E7C32F-7FF8-49BD-AD30-68620F912C58}" destId="{836A636C-2F91-4FF7-A03E-59659621A566}" srcOrd="0" destOrd="0" presId="urn:microsoft.com/office/officeart/2016/7/layout/RepeatingBendingProcessNew"/>
    <dgm:cxn modelId="{DA528AE1-8A83-E847-81CF-A36CD02B6D2F}" type="presOf" srcId="{B9585821-EDD8-4086-817E-850890E73083}" destId="{1B32B6B7-EEB7-4EA7-9CBF-D8C0718442B0}" srcOrd="0" destOrd="0" presId="urn:microsoft.com/office/officeart/2016/7/layout/RepeatingBendingProcessNew"/>
    <dgm:cxn modelId="{BE35EDE7-7618-4812-ACFE-E9E60F4CC625}" srcId="{F8462E62-5D15-4D5D-B3EC-FE2DF61350B0}" destId="{B9585821-EDD8-4086-817E-850890E73083}" srcOrd="1" destOrd="0" parTransId="{E1147EDD-2588-488F-922E-224D552B3C91}" sibTransId="{40F96C96-C99E-47F9-A491-3644F6FA40BE}"/>
    <dgm:cxn modelId="{35833EEC-29D0-40BC-9C3B-594FFECB425C}" srcId="{F8462E62-5D15-4D5D-B3EC-FE2DF61350B0}" destId="{CEAB50B6-25C9-4CA6-A2A4-D8CDE8F53A92}" srcOrd="0" destOrd="0" parTransId="{7083A7AE-E605-476C-833E-EE688A39BDD2}" sibTransId="{5B359D0E-C6B7-49EA-B7F1-D71FE18C333F}"/>
    <dgm:cxn modelId="{1D83B0FF-0C25-6B4C-89E5-63F284E2EF7C}" type="presOf" srcId="{CEAB50B6-25C9-4CA6-A2A4-D8CDE8F53A92}" destId="{5A859A5B-3540-469A-B720-160F1953B6FF}" srcOrd="0" destOrd="0" presId="urn:microsoft.com/office/officeart/2016/7/layout/RepeatingBendingProcessNew"/>
    <dgm:cxn modelId="{0EE88305-083B-B84E-81FC-E575379DFDED}" type="presParOf" srcId="{9D2024C2-5DEC-4617-8AF6-3EFF124F689D}" destId="{5A859A5B-3540-469A-B720-160F1953B6FF}" srcOrd="0" destOrd="0" presId="urn:microsoft.com/office/officeart/2016/7/layout/RepeatingBendingProcessNew"/>
    <dgm:cxn modelId="{0F15AE7E-1D75-F44B-92AF-91D693875134}" type="presParOf" srcId="{9D2024C2-5DEC-4617-8AF6-3EFF124F689D}" destId="{847D1D7B-E673-4D38-A6B3-06C28F1FB27C}" srcOrd="1" destOrd="0" presId="urn:microsoft.com/office/officeart/2016/7/layout/RepeatingBendingProcessNew"/>
    <dgm:cxn modelId="{7488332D-D81F-EB4E-89C7-F68158E02CB3}" type="presParOf" srcId="{847D1D7B-E673-4D38-A6B3-06C28F1FB27C}" destId="{9DFEBD27-50AB-416B-A8A2-97F33C55574C}" srcOrd="0" destOrd="0" presId="urn:microsoft.com/office/officeart/2016/7/layout/RepeatingBendingProcessNew"/>
    <dgm:cxn modelId="{799DD036-C938-F548-8F66-2F6E9FF931FD}" type="presParOf" srcId="{9D2024C2-5DEC-4617-8AF6-3EFF124F689D}" destId="{1B32B6B7-EEB7-4EA7-9CBF-D8C0718442B0}" srcOrd="2" destOrd="0" presId="urn:microsoft.com/office/officeart/2016/7/layout/RepeatingBendingProcessNew"/>
    <dgm:cxn modelId="{70731C3C-E512-C245-9BC8-E33A37C2F8FA}" type="presParOf" srcId="{9D2024C2-5DEC-4617-8AF6-3EFF124F689D}" destId="{D9F1F1CB-348D-4698-B199-3CD7B34AB083}" srcOrd="3" destOrd="0" presId="urn:microsoft.com/office/officeart/2016/7/layout/RepeatingBendingProcessNew"/>
    <dgm:cxn modelId="{BA2BFEF9-F77F-844F-81C2-602E231868DF}" type="presParOf" srcId="{D9F1F1CB-348D-4698-B199-3CD7B34AB083}" destId="{F59B3A4B-266B-43D6-9087-4057035662C4}" srcOrd="0" destOrd="0" presId="urn:microsoft.com/office/officeart/2016/7/layout/RepeatingBendingProcessNew"/>
    <dgm:cxn modelId="{FD4FB364-D1D5-1C45-997E-C6B4199E3E84}" type="presParOf" srcId="{9D2024C2-5DEC-4617-8AF6-3EFF124F689D}" destId="{E91D32DD-84DD-4238-AC76-C45694667B16}" srcOrd="4" destOrd="0" presId="urn:microsoft.com/office/officeart/2016/7/layout/RepeatingBendingProcessNew"/>
    <dgm:cxn modelId="{C35BBB08-5281-FF40-B1C6-83EBA3D00A95}" type="presParOf" srcId="{9D2024C2-5DEC-4617-8AF6-3EFF124F689D}" destId="{836A636C-2F91-4FF7-A03E-59659621A566}" srcOrd="5" destOrd="0" presId="urn:microsoft.com/office/officeart/2016/7/layout/RepeatingBendingProcessNew"/>
    <dgm:cxn modelId="{492EF3C3-9720-C14D-A901-3B95E2BD78FE}" type="presParOf" srcId="{836A636C-2F91-4FF7-A03E-59659621A566}" destId="{FAC52900-9E2E-4717-BF2F-3C8957DE31D9}" srcOrd="0" destOrd="0" presId="urn:microsoft.com/office/officeart/2016/7/layout/RepeatingBendingProcessNew"/>
    <dgm:cxn modelId="{49DD023B-F3F2-B047-B298-4EFF22FF29DB}" type="presParOf" srcId="{9D2024C2-5DEC-4617-8AF6-3EFF124F689D}" destId="{9D1C9EEB-A45F-4700-A9DB-0AC7CC4EC1E2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5984E-D174-42B6-BCBF-42AD963C94F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167913-C3E6-41CF-8771-98CD9AA9758E}">
      <dgm:prSet/>
      <dgm:spPr/>
      <dgm:t>
        <a:bodyPr/>
        <a:lstStyle/>
        <a:p>
          <a:r>
            <a:rPr lang="en-US" b="0" i="0" baseline="0" dirty="0"/>
            <a:t>Tracking and reporting on clinical quality metrics (e.g., diabetes A1C, hypertension, preventive screenings) for bonus payments and compliance</a:t>
          </a:r>
          <a:endParaRPr lang="en-US" dirty="0"/>
        </a:p>
      </dgm:t>
    </dgm:pt>
    <dgm:pt modelId="{1166F3E0-F98E-4572-B4C2-F7567B10B990}" type="parTrans" cxnId="{1905B40B-C378-45E2-86F3-A212F394C730}">
      <dgm:prSet/>
      <dgm:spPr/>
      <dgm:t>
        <a:bodyPr/>
        <a:lstStyle/>
        <a:p>
          <a:endParaRPr lang="en-US"/>
        </a:p>
      </dgm:t>
    </dgm:pt>
    <dgm:pt modelId="{A7E77457-6301-4F76-BFC7-24A82D3F05EE}" type="sibTrans" cxnId="{1905B40B-C378-45E2-86F3-A212F394C730}">
      <dgm:prSet/>
      <dgm:spPr/>
      <dgm:t>
        <a:bodyPr/>
        <a:lstStyle/>
        <a:p>
          <a:endParaRPr lang="en-US"/>
        </a:p>
      </dgm:t>
    </dgm:pt>
    <dgm:pt modelId="{05D0076A-DDB6-4616-B250-8F5621B783EA}">
      <dgm:prSet/>
      <dgm:spPr/>
      <dgm:t>
        <a:bodyPr/>
        <a:lstStyle/>
        <a:p>
          <a:r>
            <a:rPr lang="en-US" b="0" i="0" baseline="0" dirty="0"/>
            <a:t>Risk stratification of patient populations to identify and proactively manage high-risk patients (e.g., those with chronic conditions or mental health diagnoses)</a:t>
          </a:r>
          <a:endParaRPr lang="en-US" dirty="0"/>
        </a:p>
      </dgm:t>
    </dgm:pt>
    <dgm:pt modelId="{64F28BC9-1BEE-4994-8FDA-F9F0BC417430}" type="parTrans" cxnId="{9DDC085F-903E-45B1-8674-9D6C68B34FED}">
      <dgm:prSet/>
      <dgm:spPr/>
      <dgm:t>
        <a:bodyPr/>
        <a:lstStyle/>
        <a:p>
          <a:endParaRPr lang="en-US"/>
        </a:p>
      </dgm:t>
    </dgm:pt>
    <dgm:pt modelId="{CB6B1341-2056-4411-B824-570630FBA826}" type="sibTrans" cxnId="{9DDC085F-903E-45B1-8674-9D6C68B34FED}">
      <dgm:prSet/>
      <dgm:spPr/>
      <dgm:t>
        <a:bodyPr/>
        <a:lstStyle/>
        <a:p>
          <a:endParaRPr lang="en-US"/>
        </a:p>
      </dgm:t>
    </dgm:pt>
    <dgm:pt modelId="{99B0DEF6-EE82-4C6F-ACA1-5E881B217716}">
      <dgm:prSet/>
      <dgm:spPr/>
      <dgm:t>
        <a:bodyPr/>
        <a:lstStyle/>
        <a:p>
          <a:r>
            <a:rPr lang="en-US" b="0" i="0" baseline="0" dirty="0"/>
            <a:t>Data extraction, analysis, and visualization for monthly and annual reporting to providers and boards</a:t>
          </a:r>
          <a:endParaRPr lang="en-US" dirty="0"/>
        </a:p>
      </dgm:t>
    </dgm:pt>
    <dgm:pt modelId="{E89A4357-96B3-40C8-8057-40330CF1FD2F}" type="parTrans" cxnId="{F1E9C9E8-EBEB-4072-9B68-364EAF2407FC}">
      <dgm:prSet/>
      <dgm:spPr/>
      <dgm:t>
        <a:bodyPr/>
        <a:lstStyle/>
        <a:p>
          <a:endParaRPr lang="en-US"/>
        </a:p>
      </dgm:t>
    </dgm:pt>
    <dgm:pt modelId="{214D22C3-78CF-4907-9AF2-AA0BAF724815}" type="sibTrans" cxnId="{F1E9C9E8-EBEB-4072-9B68-364EAF2407FC}">
      <dgm:prSet/>
      <dgm:spPr/>
      <dgm:t>
        <a:bodyPr/>
        <a:lstStyle/>
        <a:p>
          <a:endParaRPr lang="en-US"/>
        </a:p>
      </dgm:t>
    </dgm:pt>
    <dgm:pt modelId="{D715E88D-5449-4D15-8A95-3C421D7C93B8}">
      <dgm:prSet/>
      <dgm:spPr/>
      <dgm:t>
        <a:bodyPr/>
        <a:lstStyle/>
        <a:p>
          <a:r>
            <a:rPr lang="en-US" b="0" i="0" baseline="0"/>
            <a:t>Patient satisfaction survey collection, collation, and analysis</a:t>
          </a:r>
          <a:endParaRPr lang="en-US"/>
        </a:p>
      </dgm:t>
    </dgm:pt>
    <dgm:pt modelId="{39F42C4F-DB4F-4160-843D-E8D7B8741369}" type="parTrans" cxnId="{18951FDA-816A-46C0-87C7-A90341ABB798}">
      <dgm:prSet/>
      <dgm:spPr/>
      <dgm:t>
        <a:bodyPr/>
        <a:lstStyle/>
        <a:p>
          <a:endParaRPr lang="en-US"/>
        </a:p>
      </dgm:t>
    </dgm:pt>
    <dgm:pt modelId="{08849DAA-96AE-46B0-A077-59FC06B35D5C}" type="sibTrans" cxnId="{18951FDA-816A-46C0-87C7-A90341ABB798}">
      <dgm:prSet/>
      <dgm:spPr/>
      <dgm:t>
        <a:bodyPr/>
        <a:lstStyle/>
        <a:p>
          <a:endParaRPr lang="en-US"/>
        </a:p>
      </dgm:t>
    </dgm:pt>
    <dgm:pt modelId="{64CE7157-02D6-499F-A3B6-1489939A8416}">
      <dgm:prSet/>
      <dgm:spPr/>
      <dgm:t>
        <a:bodyPr/>
        <a:lstStyle/>
        <a:p>
          <a:r>
            <a:rPr lang="en-US" b="0" i="0" baseline="0" dirty="0"/>
            <a:t>Researching and comparing IT providers, analyzing invoices, and preparing board presentations on operational decisions</a:t>
          </a:r>
          <a:endParaRPr lang="en-US" dirty="0"/>
        </a:p>
      </dgm:t>
    </dgm:pt>
    <dgm:pt modelId="{9994E9B7-9D58-4DA7-9CC1-ABDD847006E3}" type="parTrans" cxnId="{2FD30574-AAFF-46A5-BAB6-67672296B5D5}">
      <dgm:prSet/>
      <dgm:spPr/>
      <dgm:t>
        <a:bodyPr/>
        <a:lstStyle/>
        <a:p>
          <a:endParaRPr lang="en-US"/>
        </a:p>
      </dgm:t>
    </dgm:pt>
    <dgm:pt modelId="{01840BF3-A8AB-415B-96E8-417BBBBA81A2}" type="sibTrans" cxnId="{2FD30574-AAFF-46A5-BAB6-67672296B5D5}">
      <dgm:prSet/>
      <dgm:spPr/>
      <dgm:t>
        <a:bodyPr/>
        <a:lstStyle/>
        <a:p>
          <a:endParaRPr lang="en-US"/>
        </a:p>
      </dgm:t>
    </dgm:pt>
    <dgm:pt modelId="{DAAD18D5-F93F-4421-9ECD-C7351AB01E54}">
      <dgm:prSet/>
      <dgm:spPr/>
      <dgm:t>
        <a:bodyPr/>
        <a:lstStyle/>
        <a:p>
          <a:r>
            <a:rPr lang="en-US" b="0" i="0" baseline="0"/>
            <a:t>Budgeting, forecasting, and financial analysis (e.g., using Excel for projections and cost tracking)</a:t>
          </a:r>
          <a:endParaRPr lang="en-US"/>
        </a:p>
      </dgm:t>
    </dgm:pt>
    <dgm:pt modelId="{A9B57CCF-9342-4C5B-A421-5341538026CD}" type="parTrans" cxnId="{C11452B7-4028-4919-AF75-ADE3F1B007E5}">
      <dgm:prSet/>
      <dgm:spPr/>
      <dgm:t>
        <a:bodyPr/>
        <a:lstStyle/>
        <a:p>
          <a:endParaRPr lang="en-US"/>
        </a:p>
      </dgm:t>
    </dgm:pt>
    <dgm:pt modelId="{E1DC8885-424D-431F-B668-E6AA4DD3880A}" type="sibTrans" cxnId="{C11452B7-4028-4919-AF75-ADE3F1B007E5}">
      <dgm:prSet/>
      <dgm:spPr/>
      <dgm:t>
        <a:bodyPr/>
        <a:lstStyle/>
        <a:p>
          <a:endParaRPr lang="en-US"/>
        </a:p>
      </dgm:t>
    </dgm:pt>
    <dgm:pt modelId="{7A5485E6-5F71-4290-A507-CA9B09380B64}">
      <dgm:prSet/>
      <dgm:spPr/>
      <dgm:t>
        <a:bodyPr/>
        <a:lstStyle/>
        <a:p>
          <a:r>
            <a:rPr lang="en-US" b="0" i="0" baseline="0"/>
            <a:t>Drafting and managing patient communications, including letters and portal messages</a:t>
          </a:r>
          <a:endParaRPr lang="en-US"/>
        </a:p>
      </dgm:t>
    </dgm:pt>
    <dgm:pt modelId="{C529D550-0831-4CAF-AD22-0883D21D9DA5}" type="parTrans" cxnId="{C7AF2FB6-457D-4998-A8A7-8FE4C9C07366}">
      <dgm:prSet/>
      <dgm:spPr/>
      <dgm:t>
        <a:bodyPr/>
        <a:lstStyle/>
        <a:p>
          <a:endParaRPr lang="en-US"/>
        </a:p>
      </dgm:t>
    </dgm:pt>
    <dgm:pt modelId="{148E655B-58E0-405D-AFFD-4201988BC99C}" type="sibTrans" cxnId="{C7AF2FB6-457D-4998-A8A7-8FE4C9C07366}">
      <dgm:prSet/>
      <dgm:spPr/>
      <dgm:t>
        <a:bodyPr/>
        <a:lstStyle/>
        <a:p>
          <a:endParaRPr lang="en-US"/>
        </a:p>
      </dgm:t>
    </dgm:pt>
    <dgm:pt modelId="{81A3D38F-DCF0-4F88-A170-1F91CB9E3BFA}">
      <dgm:prSet/>
      <dgm:spPr/>
      <dgm:t>
        <a:bodyPr/>
        <a:lstStyle/>
        <a:p>
          <a:r>
            <a:rPr lang="en-US" b="0" i="0" baseline="0"/>
            <a:t>Generating training materials, how-to documents, and presentations for staff onboarding and ongoing education</a:t>
          </a:r>
          <a:endParaRPr lang="en-US"/>
        </a:p>
      </dgm:t>
    </dgm:pt>
    <dgm:pt modelId="{6BC9132D-33B7-424B-A4AA-F4586DB02656}" type="parTrans" cxnId="{408D124A-479C-4A29-A702-0DED56FF9E69}">
      <dgm:prSet/>
      <dgm:spPr/>
      <dgm:t>
        <a:bodyPr/>
        <a:lstStyle/>
        <a:p>
          <a:endParaRPr lang="en-US"/>
        </a:p>
      </dgm:t>
    </dgm:pt>
    <dgm:pt modelId="{91DB9158-01BE-4F19-8AF3-1B64E711F5A1}" type="sibTrans" cxnId="{408D124A-479C-4A29-A702-0DED56FF9E69}">
      <dgm:prSet/>
      <dgm:spPr/>
      <dgm:t>
        <a:bodyPr/>
        <a:lstStyle/>
        <a:p>
          <a:endParaRPr lang="en-US"/>
        </a:p>
      </dgm:t>
    </dgm:pt>
    <dgm:pt modelId="{FED80EB9-BDC4-4B46-AEBE-8BC620D64C0C}">
      <dgm:prSet/>
      <dgm:spPr/>
      <dgm:t>
        <a:bodyPr/>
        <a:lstStyle/>
        <a:p>
          <a:r>
            <a:rPr lang="en-US" b="0" i="0" baseline="0"/>
            <a:t>Creating reports and summaries for quality improvement initiatives</a:t>
          </a:r>
          <a:endParaRPr lang="en-US"/>
        </a:p>
      </dgm:t>
    </dgm:pt>
    <dgm:pt modelId="{42A95014-1C35-4FA8-A0ED-71ECD9EFDCC8}" type="parTrans" cxnId="{AC4DD90E-C23F-40D1-AC97-5671118C0DFD}">
      <dgm:prSet/>
      <dgm:spPr/>
      <dgm:t>
        <a:bodyPr/>
        <a:lstStyle/>
        <a:p>
          <a:endParaRPr lang="en-US"/>
        </a:p>
      </dgm:t>
    </dgm:pt>
    <dgm:pt modelId="{D7722956-CFAD-41A7-900C-254FACE571AD}" type="sibTrans" cxnId="{AC4DD90E-C23F-40D1-AC97-5671118C0DFD}">
      <dgm:prSet/>
      <dgm:spPr/>
      <dgm:t>
        <a:bodyPr/>
        <a:lstStyle/>
        <a:p>
          <a:endParaRPr lang="en-US"/>
        </a:p>
      </dgm:t>
    </dgm:pt>
    <dgm:pt modelId="{E3BD52CC-C65F-4BF0-8CFA-8B3671C6236D}">
      <dgm:prSet/>
      <dgm:spPr/>
      <dgm:t>
        <a:bodyPr/>
        <a:lstStyle/>
        <a:p>
          <a:r>
            <a:rPr lang="en-US" b="0" i="0" baseline="0"/>
            <a:t>Policy generation, compliance tracking, and reporting for OSHA and HIPAA, including site inspections and improvement recommendations</a:t>
          </a:r>
          <a:endParaRPr lang="en-US"/>
        </a:p>
      </dgm:t>
    </dgm:pt>
    <dgm:pt modelId="{10059FA1-A594-4C1B-B265-0455C58A6C3D}" type="parTrans" cxnId="{0053D1A1-9359-4068-AA6A-AA18A4F4C2D7}">
      <dgm:prSet/>
      <dgm:spPr/>
      <dgm:t>
        <a:bodyPr/>
        <a:lstStyle/>
        <a:p>
          <a:endParaRPr lang="en-US"/>
        </a:p>
      </dgm:t>
    </dgm:pt>
    <dgm:pt modelId="{1D8C5C27-5F8B-4840-B867-083D9EDF6531}" type="sibTrans" cxnId="{0053D1A1-9359-4068-AA6A-AA18A4F4C2D7}">
      <dgm:prSet/>
      <dgm:spPr/>
      <dgm:t>
        <a:bodyPr/>
        <a:lstStyle/>
        <a:p>
          <a:endParaRPr lang="en-US"/>
        </a:p>
      </dgm:t>
    </dgm:pt>
    <dgm:pt modelId="{6FBE316A-007D-4AFD-9485-71495512CCBB}" type="pres">
      <dgm:prSet presAssocID="{14C5984E-D174-42B6-BCBF-42AD963C94FA}" presName="diagram" presStyleCnt="0">
        <dgm:presLayoutVars>
          <dgm:dir/>
          <dgm:resizeHandles val="exact"/>
        </dgm:presLayoutVars>
      </dgm:prSet>
      <dgm:spPr/>
    </dgm:pt>
    <dgm:pt modelId="{513F9F50-5098-4082-9BCA-63B0CC66F2CD}" type="pres">
      <dgm:prSet presAssocID="{50167913-C3E6-41CF-8771-98CD9AA9758E}" presName="node" presStyleLbl="node1" presStyleIdx="0" presStyleCnt="10">
        <dgm:presLayoutVars>
          <dgm:bulletEnabled val="1"/>
        </dgm:presLayoutVars>
      </dgm:prSet>
      <dgm:spPr/>
    </dgm:pt>
    <dgm:pt modelId="{FDFCC0F8-BD05-4FC5-BD60-D1E50BA0C53C}" type="pres">
      <dgm:prSet presAssocID="{A7E77457-6301-4F76-BFC7-24A82D3F05EE}" presName="sibTrans" presStyleCnt="0"/>
      <dgm:spPr/>
    </dgm:pt>
    <dgm:pt modelId="{8C7EC18D-3F14-409D-BA16-A35ACD9692B1}" type="pres">
      <dgm:prSet presAssocID="{05D0076A-DDB6-4616-B250-8F5621B783EA}" presName="node" presStyleLbl="node1" presStyleIdx="1" presStyleCnt="10">
        <dgm:presLayoutVars>
          <dgm:bulletEnabled val="1"/>
        </dgm:presLayoutVars>
      </dgm:prSet>
      <dgm:spPr/>
    </dgm:pt>
    <dgm:pt modelId="{23BA9165-E6AC-4B9B-8FA0-879517A38DE6}" type="pres">
      <dgm:prSet presAssocID="{CB6B1341-2056-4411-B824-570630FBA826}" presName="sibTrans" presStyleCnt="0"/>
      <dgm:spPr/>
    </dgm:pt>
    <dgm:pt modelId="{9F72E876-3FCE-48C1-8823-7B91E7339B60}" type="pres">
      <dgm:prSet presAssocID="{99B0DEF6-EE82-4C6F-ACA1-5E881B217716}" presName="node" presStyleLbl="node1" presStyleIdx="2" presStyleCnt="10">
        <dgm:presLayoutVars>
          <dgm:bulletEnabled val="1"/>
        </dgm:presLayoutVars>
      </dgm:prSet>
      <dgm:spPr/>
    </dgm:pt>
    <dgm:pt modelId="{2CCEFAFD-3DD7-47ED-BDD8-4926941ED19F}" type="pres">
      <dgm:prSet presAssocID="{214D22C3-78CF-4907-9AF2-AA0BAF724815}" presName="sibTrans" presStyleCnt="0"/>
      <dgm:spPr/>
    </dgm:pt>
    <dgm:pt modelId="{38FB73F0-CBAA-4675-8961-F0D28682A88B}" type="pres">
      <dgm:prSet presAssocID="{D715E88D-5449-4D15-8A95-3C421D7C93B8}" presName="node" presStyleLbl="node1" presStyleIdx="3" presStyleCnt="10">
        <dgm:presLayoutVars>
          <dgm:bulletEnabled val="1"/>
        </dgm:presLayoutVars>
      </dgm:prSet>
      <dgm:spPr/>
    </dgm:pt>
    <dgm:pt modelId="{216931DE-DD6C-4013-8CE3-13EEC1B5D05A}" type="pres">
      <dgm:prSet presAssocID="{08849DAA-96AE-46B0-A077-59FC06B35D5C}" presName="sibTrans" presStyleCnt="0"/>
      <dgm:spPr/>
    </dgm:pt>
    <dgm:pt modelId="{42E32744-5FB5-4EB3-A75D-F5E5D8F6478E}" type="pres">
      <dgm:prSet presAssocID="{64CE7157-02D6-499F-A3B6-1489939A8416}" presName="node" presStyleLbl="node1" presStyleIdx="4" presStyleCnt="10">
        <dgm:presLayoutVars>
          <dgm:bulletEnabled val="1"/>
        </dgm:presLayoutVars>
      </dgm:prSet>
      <dgm:spPr/>
    </dgm:pt>
    <dgm:pt modelId="{27BE14B6-2933-48DC-B9E9-E49581EA6EFF}" type="pres">
      <dgm:prSet presAssocID="{01840BF3-A8AB-415B-96E8-417BBBBA81A2}" presName="sibTrans" presStyleCnt="0"/>
      <dgm:spPr/>
    </dgm:pt>
    <dgm:pt modelId="{D6476513-267A-4CD8-97A6-1BE6D7E650AF}" type="pres">
      <dgm:prSet presAssocID="{DAAD18D5-F93F-4421-9ECD-C7351AB01E54}" presName="node" presStyleLbl="node1" presStyleIdx="5" presStyleCnt="10">
        <dgm:presLayoutVars>
          <dgm:bulletEnabled val="1"/>
        </dgm:presLayoutVars>
      </dgm:prSet>
      <dgm:spPr/>
    </dgm:pt>
    <dgm:pt modelId="{69416AE3-F409-41E8-A986-534CB70024C9}" type="pres">
      <dgm:prSet presAssocID="{E1DC8885-424D-431F-B668-E6AA4DD3880A}" presName="sibTrans" presStyleCnt="0"/>
      <dgm:spPr/>
    </dgm:pt>
    <dgm:pt modelId="{FCBAC99F-C617-415E-922D-D128669672B6}" type="pres">
      <dgm:prSet presAssocID="{7A5485E6-5F71-4290-A507-CA9B09380B64}" presName="node" presStyleLbl="node1" presStyleIdx="6" presStyleCnt="10">
        <dgm:presLayoutVars>
          <dgm:bulletEnabled val="1"/>
        </dgm:presLayoutVars>
      </dgm:prSet>
      <dgm:spPr/>
    </dgm:pt>
    <dgm:pt modelId="{56C236EE-8B2D-4B95-9D4B-21937CC7A285}" type="pres">
      <dgm:prSet presAssocID="{148E655B-58E0-405D-AFFD-4201988BC99C}" presName="sibTrans" presStyleCnt="0"/>
      <dgm:spPr/>
    </dgm:pt>
    <dgm:pt modelId="{56D27E7E-F2E6-4949-9E96-952971AB6458}" type="pres">
      <dgm:prSet presAssocID="{81A3D38F-DCF0-4F88-A170-1F91CB9E3BFA}" presName="node" presStyleLbl="node1" presStyleIdx="7" presStyleCnt="10">
        <dgm:presLayoutVars>
          <dgm:bulletEnabled val="1"/>
        </dgm:presLayoutVars>
      </dgm:prSet>
      <dgm:spPr/>
    </dgm:pt>
    <dgm:pt modelId="{A4F00538-DB71-41AB-8759-B24890E8EE58}" type="pres">
      <dgm:prSet presAssocID="{91DB9158-01BE-4F19-8AF3-1B64E711F5A1}" presName="sibTrans" presStyleCnt="0"/>
      <dgm:spPr/>
    </dgm:pt>
    <dgm:pt modelId="{44FFCAC2-E1A1-4791-A352-D6879BB9A921}" type="pres">
      <dgm:prSet presAssocID="{FED80EB9-BDC4-4B46-AEBE-8BC620D64C0C}" presName="node" presStyleLbl="node1" presStyleIdx="8" presStyleCnt="10">
        <dgm:presLayoutVars>
          <dgm:bulletEnabled val="1"/>
        </dgm:presLayoutVars>
      </dgm:prSet>
      <dgm:spPr/>
    </dgm:pt>
    <dgm:pt modelId="{8F327DF9-F89F-4C11-8CDD-6CBC7C29835F}" type="pres">
      <dgm:prSet presAssocID="{D7722956-CFAD-41A7-900C-254FACE571AD}" presName="sibTrans" presStyleCnt="0"/>
      <dgm:spPr/>
    </dgm:pt>
    <dgm:pt modelId="{7FF8835F-10DB-42AC-A276-948B9E97E232}" type="pres">
      <dgm:prSet presAssocID="{E3BD52CC-C65F-4BF0-8CFA-8B3671C6236D}" presName="node" presStyleLbl="node1" presStyleIdx="9" presStyleCnt="10">
        <dgm:presLayoutVars>
          <dgm:bulletEnabled val="1"/>
        </dgm:presLayoutVars>
      </dgm:prSet>
      <dgm:spPr/>
    </dgm:pt>
  </dgm:ptLst>
  <dgm:cxnLst>
    <dgm:cxn modelId="{1905B40B-C378-45E2-86F3-A212F394C730}" srcId="{14C5984E-D174-42B6-BCBF-42AD963C94FA}" destId="{50167913-C3E6-41CF-8771-98CD9AA9758E}" srcOrd="0" destOrd="0" parTransId="{1166F3E0-F98E-4572-B4C2-F7567B10B990}" sibTransId="{A7E77457-6301-4F76-BFC7-24A82D3F05EE}"/>
    <dgm:cxn modelId="{AC4DD90E-C23F-40D1-AC97-5671118C0DFD}" srcId="{14C5984E-D174-42B6-BCBF-42AD963C94FA}" destId="{FED80EB9-BDC4-4B46-AEBE-8BC620D64C0C}" srcOrd="8" destOrd="0" parTransId="{42A95014-1C35-4FA8-A0ED-71ECD9EFDCC8}" sibTransId="{D7722956-CFAD-41A7-900C-254FACE571AD}"/>
    <dgm:cxn modelId="{41E4C415-BAC0-4569-B14D-10296D7C2CAD}" type="presOf" srcId="{99B0DEF6-EE82-4C6F-ACA1-5E881B217716}" destId="{9F72E876-3FCE-48C1-8823-7B91E7339B60}" srcOrd="0" destOrd="0" presId="urn:microsoft.com/office/officeart/2005/8/layout/default"/>
    <dgm:cxn modelId="{FC67A820-ADCE-4265-A73C-CD8EDABA7B6D}" type="presOf" srcId="{D715E88D-5449-4D15-8A95-3C421D7C93B8}" destId="{38FB73F0-CBAA-4675-8961-F0D28682A88B}" srcOrd="0" destOrd="0" presId="urn:microsoft.com/office/officeart/2005/8/layout/default"/>
    <dgm:cxn modelId="{0F20DC5B-7A48-43E0-80C5-E3A3DAB2362E}" type="presOf" srcId="{FED80EB9-BDC4-4B46-AEBE-8BC620D64C0C}" destId="{44FFCAC2-E1A1-4791-A352-D6879BB9A921}" srcOrd="0" destOrd="0" presId="urn:microsoft.com/office/officeart/2005/8/layout/default"/>
    <dgm:cxn modelId="{9DDC085F-903E-45B1-8674-9D6C68B34FED}" srcId="{14C5984E-D174-42B6-BCBF-42AD963C94FA}" destId="{05D0076A-DDB6-4616-B250-8F5621B783EA}" srcOrd="1" destOrd="0" parTransId="{64F28BC9-1BEE-4994-8FDA-F9F0BC417430}" sibTransId="{CB6B1341-2056-4411-B824-570630FBA826}"/>
    <dgm:cxn modelId="{F1513142-5F3E-4671-9885-F9A451C44D48}" type="presOf" srcId="{7A5485E6-5F71-4290-A507-CA9B09380B64}" destId="{FCBAC99F-C617-415E-922D-D128669672B6}" srcOrd="0" destOrd="0" presId="urn:microsoft.com/office/officeart/2005/8/layout/default"/>
    <dgm:cxn modelId="{408D124A-479C-4A29-A702-0DED56FF9E69}" srcId="{14C5984E-D174-42B6-BCBF-42AD963C94FA}" destId="{81A3D38F-DCF0-4F88-A170-1F91CB9E3BFA}" srcOrd="7" destOrd="0" parTransId="{6BC9132D-33B7-424B-A4AA-F4586DB02656}" sibTransId="{91DB9158-01BE-4F19-8AF3-1B64E711F5A1}"/>
    <dgm:cxn modelId="{2FD30574-AAFF-46A5-BAB6-67672296B5D5}" srcId="{14C5984E-D174-42B6-BCBF-42AD963C94FA}" destId="{64CE7157-02D6-499F-A3B6-1489939A8416}" srcOrd="4" destOrd="0" parTransId="{9994E9B7-9D58-4DA7-9CC1-ABDD847006E3}" sibTransId="{01840BF3-A8AB-415B-96E8-417BBBBA81A2}"/>
    <dgm:cxn modelId="{47743B7A-C1E9-4DBC-AE58-7A055CA332B1}" type="presOf" srcId="{DAAD18D5-F93F-4421-9ECD-C7351AB01E54}" destId="{D6476513-267A-4CD8-97A6-1BE6D7E650AF}" srcOrd="0" destOrd="0" presId="urn:microsoft.com/office/officeart/2005/8/layout/default"/>
    <dgm:cxn modelId="{27EEE782-CC82-4193-8DED-DFD04E3ACA41}" type="presOf" srcId="{50167913-C3E6-41CF-8771-98CD9AA9758E}" destId="{513F9F50-5098-4082-9BCA-63B0CC66F2CD}" srcOrd="0" destOrd="0" presId="urn:microsoft.com/office/officeart/2005/8/layout/default"/>
    <dgm:cxn modelId="{42CFD985-67C9-406B-B0DE-B0CE89A002FF}" type="presOf" srcId="{E3BD52CC-C65F-4BF0-8CFA-8B3671C6236D}" destId="{7FF8835F-10DB-42AC-A276-948B9E97E232}" srcOrd="0" destOrd="0" presId="urn:microsoft.com/office/officeart/2005/8/layout/default"/>
    <dgm:cxn modelId="{CF24DB9C-C7F0-4DD1-8156-A72D0D54FBC2}" type="presOf" srcId="{81A3D38F-DCF0-4F88-A170-1F91CB9E3BFA}" destId="{56D27E7E-F2E6-4949-9E96-952971AB6458}" srcOrd="0" destOrd="0" presId="urn:microsoft.com/office/officeart/2005/8/layout/default"/>
    <dgm:cxn modelId="{0053D1A1-9359-4068-AA6A-AA18A4F4C2D7}" srcId="{14C5984E-D174-42B6-BCBF-42AD963C94FA}" destId="{E3BD52CC-C65F-4BF0-8CFA-8B3671C6236D}" srcOrd="9" destOrd="0" parTransId="{10059FA1-A594-4C1B-B265-0455C58A6C3D}" sibTransId="{1D8C5C27-5F8B-4840-B867-083D9EDF6531}"/>
    <dgm:cxn modelId="{C7AF2FB6-457D-4998-A8A7-8FE4C9C07366}" srcId="{14C5984E-D174-42B6-BCBF-42AD963C94FA}" destId="{7A5485E6-5F71-4290-A507-CA9B09380B64}" srcOrd="6" destOrd="0" parTransId="{C529D550-0831-4CAF-AD22-0883D21D9DA5}" sibTransId="{148E655B-58E0-405D-AFFD-4201988BC99C}"/>
    <dgm:cxn modelId="{C11452B7-4028-4919-AF75-ADE3F1B007E5}" srcId="{14C5984E-D174-42B6-BCBF-42AD963C94FA}" destId="{DAAD18D5-F93F-4421-9ECD-C7351AB01E54}" srcOrd="5" destOrd="0" parTransId="{A9B57CCF-9342-4C5B-A421-5341538026CD}" sibTransId="{E1DC8885-424D-431F-B668-E6AA4DD3880A}"/>
    <dgm:cxn modelId="{366259C2-0EB4-41EB-80B1-EE1E7EE81C3E}" type="presOf" srcId="{14C5984E-D174-42B6-BCBF-42AD963C94FA}" destId="{6FBE316A-007D-4AFD-9485-71495512CCBB}" srcOrd="0" destOrd="0" presId="urn:microsoft.com/office/officeart/2005/8/layout/default"/>
    <dgm:cxn modelId="{AFBF8AD4-8E7C-4FF9-B8A1-35547988FCC0}" type="presOf" srcId="{64CE7157-02D6-499F-A3B6-1489939A8416}" destId="{42E32744-5FB5-4EB3-A75D-F5E5D8F6478E}" srcOrd="0" destOrd="0" presId="urn:microsoft.com/office/officeart/2005/8/layout/default"/>
    <dgm:cxn modelId="{18951FDA-816A-46C0-87C7-A90341ABB798}" srcId="{14C5984E-D174-42B6-BCBF-42AD963C94FA}" destId="{D715E88D-5449-4D15-8A95-3C421D7C93B8}" srcOrd="3" destOrd="0" parTransId="{39F42C4F-DB4F-4160-843D-E8D7B8741369}" sibTransId="{08849DAA-96AE-46B0-A077-59FC06B35D5C}"/>
    <dgm:cxn modelId="{F1E9C9E8-EBEB-4072-9B68-364EAF2407FC}" srcId="{14C5984E-D174-42B6-BCBF-42AD963C94FA}" destId="{99B0DEF6-EE82-4C6F-ACA1-5E881B217716}" srcOrd="2" destOrd="0" parTransId="{E89A4357-96B3-40C8-8057-40330CF1FD2F}" sibTransId="{214D22C3-78CF-4907-9AF2-AA0BAF724815}"/>
    <dgm:cxn modelId="{063775EF-1D59-40AF-9969-0A45C8A88BB7}" type="presOf" srcId="{05D0076A-DDB6-4616-B250-8F5621B783EA}" destId="{8C7EC18D-3F14-409D-BA16-A35ACD9692B1}" srcOrd="0" destOrd="0" presId="urn:microsoft.com/office/officeart/2005/8/layout/default"/>
    <dgm:cxn modelId="{FEB4E92A-C1D7-42F7-8F0F-F377AE225F28}" type="presParOf" srcId="{6FBE316A-007D-4AFD-9485-71495512CCBB}" destId="{513F9F50-5098-4082-9BCA-63B0CC66F2CD}" srcOrd="0" destOrd="0" presId="urn:microsoft.com/office/officeart/2005/8/layout/default"/>
    <dgm:cxn modelId="{C1B3C6DD-F73E-4DFE-A2CA-919E124E4698}" type="presParOf" srcId="{6FBE316A-007D-4AFD-9485-71495512CCBB}" destId="{FDFCC0F8-BD05-4FC5-BD60-D1E50BA0C53C}" srcOrd="1" destOrd="0" presId="urn:microsoft.com/office/officeart/2005/8/layout/default"/>
    <dgm:cxn modelId="{1945F763-2C6D-4663-BA7B-50FED08EC4B1}" type="presParOf" srcId="{6FBE316A-007D-4AFD-9485-71495512CCBB}" destId="{8C7EC18D-3F14-409D-BA16-A35ACD9692B1}" srcOrd="2" destOrd="0" presId="urn:microsoft.com/office/officeart/2005/8/layout/default"/>
    <dgm:cxn modelId="{6B018AA6-9B25-4BA8-88D9-6DC53A27A845}" type="presParOf" srcId="{6FBE316A-007D-4AFD-9485-71495512CCBB}" destId="{23BA9165-E6AC-4B9B-8FA0-879517A38DE6}" srcOrd="3" destOrd="0" presId="urn:microsoft.com/office/officeart/2005/8/layout/default"/>
    <dgm:cxn modelId="{5AFF9A97-5156-4620-ABB4-2FF65C606FE2}" type="presParOf" srcId="{6FBE316A-007D-4AFD-9485-71495512CCBB}" destId="{9F72E876-3FCE-48C1-8823-7B91E7339B60}" srcOrd="4" destOrd="0" presId="urn:microsoft.com/office/officeart/2005/8/layout/default"/>
    <dgm:cxn modelId="{769DBBE1-CB51-49FC-A014-93ACC30E2A44}" type="presParOf" srcId="{6FBE316A-007D-4AFD-9485-71495512CCBB}" destId="{2CCEFAFD-3DD7-47ED-BDD8-4926941ED19F}" srcOrd="5" destOrd="0" presId="urn:microsoft.com/office/officeart/2005/8/layout/default"/>
    <dgm:cxn modelId="{5A52B39A-7511-4DA9-9D4D-2488B3F77DFA}" type="presParOf" srcId="{6FBE316A-007D-4AFD-9485-71495512CCBB}" destId="{38FB73F0-CBAA-4675-8961-F0D28682A88B}" srcOrd="6" destOrd="0" presId="urn:microsoft.com/office/officeart/2005/8/layout/default"/>
    <dgm:cxn modelId="{167201A9-48CC-4913-B23E-65A0746DB55A}" type="presParOf" srcId="{6FBE316A-007D-4AFD-9485-71495512CCBB}" destId="{216931DE-DD6C-4013-8CE3-13EEC1B5D05A}" srcOrd="7" destOrd="0" presId="urn:microsoft.com/office/officeart/2005/8/layout/default"/>
    <dgm:cxn modelId="{74AF1E82-E140-430A-8829-DFCE9FC31D2D}" type="presParOf" srcId="{6FBE316A-007D-4AFD-9485-71495512CCBB}" destId="{42E32744-5FB5-4EB3-A75D-F5E5D8F6478E}" srcOrd="8" destOrd="0" presId="urn:microsoft.com/office/officeart/2005/8/layout/default"/>
    <dgm:cxn modelId="{2CDE87B5-72DD-45B9-83DC-2863F45D4E12}" type="presParOf" srcId="{6FBE316A-007D-4AFD-9485-71495512CCBB}" destId="{27BE14B6-2933-48DC-B9E9-E49581EA6EFF}" srcOrd="9" destOrd="0" presId="urn:microsoft.com/office/officeart/2005/8/layout/default"/>
    <dgm:cxn modelId="{755D919B-D90D-425F-9493-BE9AF4EB1BD6}" type="presParOf" srcId="{6FBE316A-007D-4AFD-9485-71495512CCBB}" destId="{D6476513-267A-4CD8-97A6-1BE6D7E650AF}" srcOrd="10" destOrd="0" presId="urn:microsoft.com/office/officeart/2005/8/layout/default"/>
    <dgm:cxn modelId="{40763333-206E-4D34-8173-4933CC3E472B}" type="presParOf" srcId="{6FBE316A-007D-4AFD-9485-71495512CCBB}" destId="{69416AE3-F409-41E8-A986-534CB70024C9}" srcOrd="11" destOrd="0" presId="urn:microsoft.com/office/officeart/2005/8/layout/default"/>
    <dgm:cxn modelId="{3A01E6D3-05ED-4FF0-9A62-DD68D116F7BB}" type="presParOf" srcId="{6FBE316A-007D-4AFD-9485-71495512CCBB}" destId="{FCBAC99F-C617-415E-922D-D128669672B6}" srcOrd="12" destOrd="0" presId="urn:microsoft.com/office/officeart/2005/8/layout/default"/>
    <dgm:cxn modelId="{667FBEC8-6D17-40EC-B9A7-92D7014CE58F}" type="presParOf" srcId="{6FBE316A-007D-4AFD-9485-71495512CCBB}" destId="{56C236EE-8B2D-4B95-9D4B-21937CC7A285}" srcOrd="13" destOrd="0" presId="urn:microsoft.com/office/officeart/2005/8/layout/default"/>
    <dgm:cxn modelId="{9A946F82-1EFA-4D88-B4B9-AF5649592AB2}" type="presParOf" srcId="{6FBE316A-007D-4AFD-9485-71495512CCBB}" destId="{56D27E7E-F2E6-4949-9E96-952971AB6458}" srcOrd="14" destOrd="0" presId="urn:microsoft.com/office/officeart/2005/8/layout/default"/>
    <dgm:cxn modelId="{8FFB0AB9-60AD-40A9-B589-0D2B55F3BA71}" type="presParOf" srcId="{6FBE316A-007D-4AFD-9485-71495512CCBB}" destId="{A4F00538-DB71-41AB-8759-B24890E8EE58}" srcOrd="15" destOrd="0" presId="urn:microsoft.com/office/officeart/2005/8/layout/default"/>
    <dgm:cxn modelId="{AFBB7645-73B0-4E95-9C03-8CBE0DD7D279}" type="presParOf" srcId="{6FBE316A-007D-4AFD-9485-71495512CCBB}" destId="{44FFCAC2-E1A1-4791-A352-D6879BB9A921}" srcOrd="16" destOrd="0" presId="urn:microsoft.com/office/officeart/2005/8/layout/default"/>
    <dgm:cxn modelId="{8E82A199-355E-4FFF-BFF1-E56DE08E9977}" type="presParOf" srcId="{6FBE316A-007D-4AFD-9485-71495512CCBB}" destId="{8F327DF9-F89F-4C11-8CDD-6CBC7C29835F}" srcOrd="17" destOrd="0" presId="urn:microsoft.com/office/officeart/2005/8/layout/default"/>
    <dgm:cxn modelId="{ABF6A7F0-ED88-4BEA-A2F4-C3D2340F1567}" type="presParOf" srcId="{6FBE316A-007D-4AFD-9485-71495512CCBB}" destId="{7FF8835F-10DB-42AC-A276-948B9E97E23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712D1-D0E5-4E79-A576-504D08280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3D97E-5D76-40E8-9D49-C75F02E13C6F}">
      <dgm:prSet/>
      <dgm:spPr/>
      <dgm:t>
        <a:bodyPr/>
        <a:lstStyle/>
        <a:p>
          <a:pPr algn="ctr"/>
          <a:r>
            <a:rPr lang="en-US" dirty="0"/>
            <a:t>AI Policy Development </a:t>
          </a:r>
        </a:p>
      </dgm:t>
    </dgm:pt>
    <dgm:pt modelId="{F1E0193E-7203-4A0B-92C3-FDA2C7D65692}" type="parTrans" cxnId="{8DC3A3D5-B1B0-4BDC-B505-3E5FFFF801B0}">
      <dgm:prSet/>
      <dgm:spPr/>
      <dgm:t>
        <a:bodyPr/>
        <a:lstStyle/>
        <a:p>
          <a:endParaRPr lang="en-US"/>
        </a:p>
      </dgm:t>
    </dgm:pt>
    <dgm:pt modelId="{3F665DA3-890B-4CF4-9998-422E07AD5BE1}" type="sibTrans" cxnId="{8DC3A3D5-B1B0-4BDC-B505-3E5FFFF801B0}">
      <dgm:prSet/>
      <dgm:spPr/>
      <dgm:t>
        <a:bodyPr/>
        <a:lstStyle/>
        <a:p>
          <a:endParaRPr lang="en-US"/>
        </a:p>
      </dgm:t>
    </dgm:pt>
    <dgm:pt modelId="{50EA038C-4714-4072-8A5F-C3C3DDE3BB45}">
      <dgm:prSet/>
      <dgm:spPr/>
      <dgm:t>
        <a:bodyPr/>
        <a:lstStyle/>
        <a:p>
          <a:pPr algn="ctr"/>
          <a:r>
            <a:rPr lang="en-US" dirty="0"/>
            <a:t>M365 Tenant HIPAA Assessment</a:t>
          </a:r>
        </a:p>
      </dgm:t>
    </dgm:pt>
    <dgm:pt modelId="{593DC4C2-C930-420F-80EB-1F06282DAB6D}" type="parTrans" cxnId="{C8625A6C-284B-45B6-A401-D86D2B0E9A19}">
      <dgm:prSet/>
      <dgm:spPr/>
      <dgm:t>
        <a:bodyPr/>
        <a:lstStyle/>
        <a:p>
          <a:endParaRPr lang="en-US"/>
        </a:p>
      </dgm:t>
    </dgm:pt>
    <dgm:pt modelId="{225AC6D2-1B06-4C50-8DD9-1C0294EFB291}" type="sibTrans" cxnId="{C8625A6C-284B-45B6-A401-D86D2B0E9A19}">
      <dgm:prSet/>
      <dgm:spPr/>
      <dgm:t>
        <a:bodyPr/>
        <a:lstStyle/>
        <a:p>
          <a:endParaRPr lang="en-US"/>
        </a:p>
      </dgm:t>
    </dgm:pt>
    <dgm:pt modelId="{2B315C28-49CF-4FC3-90AA-C52344FD86B4}">
      <dgm:prSet/>
      <dgm:spPr/>
      <dgm:t>
        <a:bodyPr/>
        <a:lstStyle/>
        <a:p>
          <a:pPr algn="ctr"/>
          <a:r>
            <a:rPr lang="en-US" dirty="0"/>
            <a:t>AI Exploration &amp; Ideation</a:t>
          </a:r>
        </a:p>
      </dgm:t>
    </dgm:pt>
    <dgm:pt modelId="{2228FF15-6CFF-4B59-A925-A89EDE2A8603}" type="parTrans" cxnId="{808504E1-9302-4240-A46B-E56A49E5CF0E}">
      <dgm:prSet/>
      <dgm:spPr/>
      <dgm:t>
        <a:bodyPr/>
        <a:lstStyle/>
        <a:p>
          <a:endParaRPr lang="en-US"/>
        </a:p>
      </dgm:t>
    </dgm:pt>
    <dgm:pt modelId="{EB0A8C3B-97E5-4503-B18F-CCC73253F219}" type="sibTrans" cxnId="{808504E1-9302-4240-A46B-E56A49E5CF0E}">
      <dgm:prSet/>
      <dgm:spPr/>
      <dgm:t>
        <a:bodyPr/>
        <a:lstStyle/>
        <a:p>
          <a:endParaRPr lang="en-US"/>
        </a:p>
      </dgm:t>
    </dgm:pt>
    <dgm:pt modelId="{627A9A0A-6A75-4016-9E72-EB9B2E731DB0}" type="pres">
      <dgm:prSet presAssocID="{563712D1-D0E5-4E79-A576-504D08280DD2}" presName="linear" presStyleCnt="0">
        <dgm:presLayoutVars>
          <dgm:animLvl val="lvl"/>
          <dgm:resizeHandles val="exact"/>
        </dgm:presLayoutVars>
      </dgm:prSet>
      <dgm:spPr/>
    </dgm:pt>
    <dgm:pt modelId="{CB97E0FD-1B5F-4E10-9F83-91478F1979C3}" type="pres">
      <dgm:prSet presAssocID="{AFB3D97E-5D76-40E8-9D49-C75F02E13C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0ABE73-6E70-4236-A76B-A8E371E1FEB4}" type="pres">
      <dgm:prSet presAssocID="{3F665DA3-890B-4CF4-9998-422E07AD5BE1}" presName="spacer" presStyleCnt="0"/>
      <dgm:spPr/>
    </dgm:pt>
    <dgm:pt modelId="{03E7DAE9-DEFF-4CDE-AAB7-52B6226C5349}" type="pres">
      <dgm:prSet presAssocID="{50EA038C-4714-4072-8A5F-C3C3DDE3BB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AB51F5-4E06-498E-9117-A94337673A8A}" type="pres">
      <dgm:prSet presAssocID="{225AC6D2-1B06-4C50-8DD9-1C0294EFB291}" presName="spacer" presStyleCnt="0"/>
      <dgm:spPr/>
    </dgm:pt>
    <dgm:pt modelId="{78084460-6399-4F37-A21E-63879C0343BD}" type="pres">
      <dgm:prSet presAssocID="{2B315C28-49CF-4FC3-90AA-C52344FD86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C81624-6562-4B0B-B4CC-B29E356FFF65}" type="presOf" srcId="{563712D1-D0E5-4E79-A576-504D08280DD2}" destId="{627A9A0A-6A75-4016-9E72-EB9B2E731DB0}" srcOrd="0" destOrd="0" presId="urn:microsoft.com/office/officeart/2005/8/layout/vList2"/>
    <dgm:cxn modelId="{C8625A6C-284B-45B6-A401-D86D2B0E9A19}" srcId="{563712D1-D0E5-4E79-A576-504D08280DD2}" destId="{50EA038C-4714-4072-8A5F-C3C3DDE3BB45}" srcOrd="1" destOrd="0" parTransId="{593DC4C2-C930-420F-80EB-1F06282DAB6D}" sibTransId="{225AC6D2-1B06-4C50-8DD9-1C0294EFB291}"/>
    <dgm:cxn modelId="{FCDFF55A-9A18-46AB-BB82-E15E38B924E8}" type="presOf" srcId="{50EA038C-4714-4072-8A5F-C3C3DDE3BB45}" destId="{03E7DAE9-DEFF-4CDE-AAB7-52B6226C5349}" srcOrd="0" destOrd="0" presId="urn:microsoft.com/office/officeart/2005/8/layout/vList2"/>
    <dgm:cxn modelId="{91169FBC-4E49-471F-A9C9-EF2015117CC6}" type="presOf" srcId="{AFB3D97E-5D76-40E8-9D49-C75F02E13C6F}" destId="{CB97E0FD-1B5F-4E10-9F83-91478F1979C3}" srcOrd="0" destOrd="0" presId="urn:microsoft.com/office/officeart/2005/8/layout/vList2"/>
    <dgm:cxn modelId="{8DC3A3D5-B1B0-4BDC-B505-3E5FFFF801B0}" srcId="{563712D1-D0E5-4E79-A576-504D08280DD2}" destId="{AFB3D97E-5D76-40E8-9D49-C75F02E13C6F}" srcOrd="0" destOrd="0" parTransId="{F1E0193E-7203-4A0B-92C3-FDA2C7D65692}" sibTransId="{3F665DA3-890B-4CF4-9998-422E07AD5BE1}"/>
    <dgm:cxn modelId="{7443F5DF-9123-4015-AFFA-32ACF1682928}" type="presOf" srcId="{2B315C28-49CF-4FC3-90AA-C52344FD86B4}" destId="{78084460-6399-4F37-A21E-63879C0343BD}" srcOrd="0" destOrd="0" presId="urn:microsoft.com/office/officeart/2005/8/layout/vList2"/>
    <dgm:cxn modelId="{808504E1-9302-4240-A46B-E56A49E5CF0E}" srcId="{563712D1-D0E5-4E79-A576-504D08280DD2}" destId="{2B315C28-49CF-4FC3-90AA-C52344FD86B4}" srcOrd="2" destOrd="0" parTransId="{2228FF15-6CFF-4B59-A925-A89EDE2A8603}" sibTransId="{EB0A8C3B-97E5-4503-B18F-CCC73253F219}"/>
    <dgm:cxn modelId="{40305D44-D7A4-42DC-A24A-7C94626248A2}" type="presParOf" srcId="{627A9A0A-6A75-4016-9E72-EB9B2E731DB0}" destId="{CB97E0FD-1B5F-4E10-9F83-91478F1979C3}" srcOrd="0" destOrd="0" presId="urn:microsoft.com/office/officeart/2005/8/layout/vList2"/>
    <dgm:cxn modelId="{AE8F2987-95C6-4EF1-A377-BAABAB9C571F}" type="presParOf" srcId="{627A9A0A-6A75-4016-9E72-EB9B2E731DB0}" destId="{CA0ABE73-6E70-4236-A76B-A8E371E1FEB4}" srcOrd="1" destOrd="0" presId="urn:microsoft.com/office/officeart/2005/8/layout/vList2"/>
    <dgm:cxn modelId="{6483F3C1-70B5-4A65-8411-7DE7E3B062EE}" type="presParOf" srcId="{627A9A0A-6A75-4016-9E72-EB9B2E731DB0}" destId="{03E7DAE9-DEFF-4CDE-AAB7-52B6226C5349}" srcOrd="2" destOrd="0" presId="urn:microsoft.com/office/officeart/2005/8/layout/vList2"/>
    <dgm:cxn modelId="{7FE52533-E14D-435B-B88A-22DB102E8BDA}" type="presParOf" srcId="{627A9A0A-6A75-4016-9E72-EB9B2E731DB0}" destId="{99AB51F5-4E06-498E-9117-A94337673A8A}" srcOrd="3" destOrd="0" presId="urn:microsoft.com/office/officeart/2005/8/layout/vList2"/>
    <dgm:cxn modelId="{CBE5F60C-EAB2-4681-95B0-BC09559D5F5B}" type="presParOf" srcId="{627A9A0A-6A75-4016-9E72-EB9B2E731DB0}" destId="{78084460-6399-4F37-A21E-63879C0343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D1D7B-E673-4D38-A6B3-06C28F1FB27C}">
      <dsp:nvSpPr>
        <dsp:cNvPr id="0" name=""/>
        <dsp:cNvSpPr/>
      </dsp:nvSpPr>
      <dsp:spPr>
        <a:xfrm>
          <a:off x="2413025" y="1215578"/>
          <a:ext cx="524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5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1421" y="1258522"/>
        <a:ext cx="27757" cy="5551"/>
      </dsp:txXfrm>
    </dsp:sp>
    <dsp:sp modelId="{5A859A5B-3540-469A-B720-160F1953B6FF}">
      <dsp:nvSpPr>
        <dsp:cNvPr id="0" name=""/>
        <dsp:cNvSpPr/>
      </dsp:nvSpPr>
      <dsp:spPr>
        <a:xfrm>
          <a:off x="1130" y="537189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criteria for evaluating AI initiatives, focusing on ROI and problem-solving potential.</a:t>
          </a:r>
        </a:p>
      </dsp:txBody>
      <dsp:txXfrm>
        <a:off x="1130" y="537189"/>
        <a:ext cx="2413694" cy="1448216"/>
      </dsp:txXfrm>
    </dsp:sp>
    <dsp:sp modelId="{D9F1F1CB-348D-4698-B199-3CD7B34AB083}">
      <dsp:nvSpPr>
        <dsp:cNvPr id="0" name=""/>
        <dsp:cNvSpPr/>
      </dsp:nvSpPr>
      <dsp:spPr>
        <a:xfrm>
          <a:off x="1207977" y="1983606"/>
          <a:ext cx="2968844" cy="524549"/>
        </a:xfrm>
        <a:custGeom>
          <a:avLst/>
          <a:gdLst/>
          <a:ahLst/>
          <a:cxnLst/>
          <a:rect l="0" t="0" r="0" b="0"/>
          <a:pathLst>
            <a:path>
              <a:moveTo>
                <a:pt x="2968844" y="0"/>
              </a:moveTo>
              <a:lnTo>
                <a:pt x="2968844" y="279374"/>
              </a:lnTo>
              <a:lnTo>
                <a:pt x="0" y="279374"/>
              </a:lnTo>
              <a:lnTo>
                <a:pt x="0" y="52454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6892" y="2243105"/>
        <a:ext cx="151015" cy="5551"/>
      </dsp:txXfrm>
    </dsp:sp>
    <dsp:sp modelId="{1B32B6B7-EEB7-4EA7-9CBF-D8C0718442B0}">
      <dsp:nvSpPr>
        <dsp:cNvPr id="0" name=""/>
        <dsp:cNvSpPr/>
      </dsp:nvSpPr>
      <dsp:spPr>
        <a:xfrm>
          <a:off x="2969974" y="537189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Set a threshold for the minimum value an AI solution should deliver to justify investment</a:t>
          </a:r>
        </a:p>
      </dsp:txBody>
      <dsp:txXfrm>
        <a:off x="2969974" y="537189"/>
        <a:ext cx="2413694" cy="1448216"/>
      </dsp:txXfrm>
    </dsp:sp>
    <dsp:sp modelId="{836A636C-2F91-4FF7-A03E-59659621A566}">
      <dsp:nvSpPr>
        <dsp:cNvPr id="0" name=""/>
        <dsp:cNvSpPr/>
      </dsp:nvSpPr>
      <dsp:spPr>
        <a:xfrm>
          <a:off x="2413025" y="3218944"/>
          <a:ext cx="5245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54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1421" y="3261888"/>
        <a:ext cx="27757" cy="5551"/>
      </dsp:txXfrm>
    </dsp:sp>
    <dsp:sp modelId="{E91D32DD-84DD-4238-AC76-C45694667B16}">
      <dsp:nvSpPr>
        <dsp:cNvPr id="0" name=""/>
        <dsp:cNvSpPr/>
      </dsp:nvSpPr>
      <dsp:spPr>
        <a:xfrm>
          <a:off x="1130" y="2540556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Consider both cost-saving and opportunity-creating AI initiatives: inter or intra-departmental</a:t>
          </a:r>
        </a:p>
      </dsp:txBody>
      <dsp:txXfrm>
        <a:off x="1130" y="2540556"/>
        <a:ext cx="2413694" cy="1448216"/>
      </dsp:txXfrm>
    </dsp:sp>
    <dsp:sp modelId="{9D1C9EEB-A45F-4700-A9DB-0AC7CC4EC1E2}">
      <dsp:nvSpPr>
        <dsp:cNvPr id="0" name=""/>
        <dsp:cNvSpPr/>
      </dsp:nvSpPr>
      <dsp:spPr>
        <a:xfrm>
          <a:off x="2969974" y="2540556"/>
          <a:ext cx="2413694" cy="144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273" tIns="124148" rIns="118273" bIns="1241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 Suggested Criteria for Prioritizing AI Opportunities</a:t>
          </a:r>
        </a:p>
      </dsp:txBody>
      <dsp:txXfrm>
        <a:off x="2969974" y="2540556"/>
        <a:ext cx="2413694" cy="1448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F9F50-5098-4082-9BCA-63B0CC66F2CD}">
      <dsp:nvSpPr>
        <dsp:cNvPr id="0" name=""/>
        <dsp:cNvSpPr/>
      </dsp:nvSpPr>
      <dsp:spPr>
        <a:xfrm>
          <a:off x="625256" y="1984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Tracking and reporting on clinical quality metrics (e.g., diabetes A1C, hypertension, preventive screenings) for bonus payments and compliance</a:t>
          </a:r>
          <a:endParaRPr lang="en-US" sz="1300" kern="1200" dirty="0"/>
        </a:p>
      </dsp:txBody>
      <dsp:txXfrm>
        <a:off x="625256" y="1984"/>
        <a:ext cx="2260996" cy="1356598"/>
      </dsp:txXfrm>
    </dsp:sp>
    <dsp:sp modelId="{8C7EC18D-3F14-409D-BA16-A35ACD9692B1}">
      <dsp:nvSpPr>
        <dsp:cNvPr id="0" name=""/>
        <dsp:cNvSpPr/>
      </dsp:nvSpPr>
      <dsp:spPr>
        <a:xfrm>
          <a:off x="3112353" y="1984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Risk stratification of patient populations to identify and proactively manage high-risk patients (e.g., those with chronic conditions or mental health diagnoses)</a:t>
          </a:r>
          <a:endParaRPr lang="en-US" sz="1300" kern="1200" dirty="0"/>
        </a:p>
      </dsp:txBody>
      <dsp:txXfrm>
        <a:off x="3112353" y="1984"/>
        <a:ext cx="2260996" cy="1356598"/>
      </dsp:txXfrm>
    </dsp:sp>
    <dsp:sp modelId="{9F72E876-3FCE-48C1-8823-7B91E7339B60}">
      <dsp:nvSpPr>
        <dsp:cNvPr id="0" name=""/>
        <dsp:cNvSpPr/>
      </dsp:nvSpPr>
      <dsp:spPr>
        <a:xfrm>
          <a:off x="5599449" y="1984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Data extraction, analysis, and visualization for monthly and annual reporting to providers and boards</a:t>
          </a:r>
          <a:endParaRPr lang="en-US" sz="1300" kern="1200" dirty="0"/>
        </a:p>
      </dsp:txBody>
      <dsp:txXfrm>
        <a:off x="5599449" y="1984"/>
        <a:ext cx="2260996" cy="1356598"/>
      </dsp:txXfrm>
    </dsp:sp>
    <dsp:sp modelId="{38FB73F0-CBAA-4675-8961-F0D28682A88B}">
      <dsp:nvSpPr>
        <dsp:cNvPr id="0" name=""/>
        <dsp:cNvSpPr/>
      </dsp:nvSpPr>
      <dsp:spPr>
        <a:xfrm>
          <a:off x="8086546" y="1984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Patient satisfaction survey collection, collation, and analysis</a:t>
          </a:r>
          <a:endParaRPr lang="en-US" sz="1300" kern="1200"/>
        </a:p>
      </dsp:txBody>
      <dsp:txXfrm>
        <a:off x="8086546" y="1984"/>
        <a:ext cx="2260996" cy="1356598"/>
      </dsp:txXfrm>
    </dsp:sp>
    <dsp:sp modelId="{42E32744-5FB5-4EB3-A75D-F5E5D8F6478E}">
      <dsp:nvSpPr>
        <dsp:cNvPr id="0" name=""/>
        <dsp:cNvSpPr/>
      </dsp:nvSpPr>
      <dsp:spPr>
        <a:xfrm>
          <a:off x="625256" y="1584682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 dirty="0"/>
            <a:t>Researching and comparing IT providers, analyzing invoices, and preparing board presentations on operational decisions</a:t>
          </a:r>
          <a:endParaRPr lang="en-US" sz="1300" kern="1200" dirty="0"/>
        </a:p>
      </dsp:txBody>
      <dsp:txXfrm>
        <a:off x="625256" y="1584682"/>
        <a:ext cx="2260996" cy="1356598"/>
      </dsp:txXfrm>
    </dsp:sp>
    <dsp:sp modelId="{D6476513-267A-4CD8-97A6-1BE6D7E650AF}">
      <dsp:nvSpPr>
        <dsp:cNvPr id="0" name=""/>
        <dsp:cNvSpPr/>
      </dsp:nvSpPr>
      <dsp:spPr>
        <a:xfrm>
          <a:off x="3112353" y="1584682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Budgeting, forecasting, and financial analysis (e.g., using Excel for projections and cost tracking)</a:t>
          </a:r>
          <a:endParaRPr lang="en-US" sz="1300" kern="1200"/>
        </a:p>
      </dsp:txBody>
      <dsp:txXfrm>
        <a:off x="3112353" y="1584682"/>
        <a:ext cx="2260996" cy="1356598"/>
      </dsp:txXfrm>
    </dsp:sp>
    <dsp:sp modelId="{FCBAC99F-C617-415E-922D-D128669672B6}">
      <dsp:nvSpPr>
        <dsp:cNvPr id="0" name=""/>
        <dsp:cNvSpPr/>
      </dsp:nvSpPr>
      <dsp:spPr>
        <a:xfrm>
          <a:off x="5599449" y="1584682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Drafting and managing patient communications, including letters and portal messages</a:t>
          </a:r>
          <a:endParaRPr lang="en-US" sz="1300" kern="1200"/>
        </a:p>
      </dsp:txBody>
      <dsp:txXfrm>
        <a:off x="5599449" y="1584682"/>
        <a:ext cx="2260996" cy="1356598"/>
      </dsp:txXfrm>
    </dsp:sp>
    <dsp:sp modelId="{56D27E7E-F2E6-4949-9E96-952971AB6458}">
      <dsp:nvSpPr>
        <dsp:cNvPr id="0" name=""/>
        <dsp:cNvSpPr/>
      </dsp:nvSpPr>
      <dsp:spPr>
        <a:xfrm>
          <a:off x="8086546" y="1584682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Generating training materials, how-to documents, and presentations for staff onboarding and ongoing education</a:t>
          </a:r>
          <a:endParaRPr lang="en-US" sz="1300" kern="1200"/>
        </a:p>
      </dsp:txBody>
      <dsp:txXfrm>
        <a:off x="8086546" y="1584682"/>
        <a:ext cx="2260996" cy="1356598"/>
      </dsp:txXfrm>
    </dsp:sp>
    <dsp:sp modelId="{44FFCAC2-E1A1-4791-A352-D6879BB9A921}">
      <dsp:nvSpPr>
        <dsp:cNvPr id="0" name=""/>
        <dsp:cNvSpPr/>
      </dsp:nvSpPr>
      <dsp:spPr>
        <a:xfrm>
          <a:off x="3112353" y="3167380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Creating reports and summaries for quality improvement initiatives</a:t>
          </a:r>
          <a:endParaRPr lang="en-US" sz="1300" kern="1200"/>
        </a:p>
      </dsp:txBody>
      <dsp:txXfrm>
        <a:off x="3112353" y="3167380"/>
        <a:ext cx="2260996" cy="1356598"/>
      </dsp:txXfrm>
    </dsp:sp>
    <dsp:sp modelId="{7FF8835F-10DB-42AC-A276-948B9E97E232}">
      <dsp:nvSpPr>
        <dsp:cNvPr id="0" name=""/>
        <dsp:cNvSpPr/>
      </dsp:nvSpPr>
      <dsp:spPr>
        <a:xfrm>
          <a:off x="5599449" y="3167380"/>
          <a:ext cx="2260996" cy="1356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Policy generation, compliance tracking, and reporting for OSHA and HIPAA, including site inspections and improvement recommendations</a:t>
          </a:r>
          <a:endParaRPr lang="en-US" sz="1300" kern="1200"/>
        </a:p>
      </dsp:txBody>
      <dsp:txXfrm>
        <a:off x="5599449" y="3167380"/>
        <a:ext cx="2260996" cy="1356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E0FD-1B5F-4E10-9F83-91478F1979C3}">
      <dsp:nvSpPr>
        <dsp:cNvPr id="0" name=""/>
        <dsp:cNvSpPr/>
      </dsp:nvSpPr>
      <dsp:spPr>
        <a:xfrm>
          <a:off x="0" y="57663"/>
          <a:ext cx="5384800" cy="140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AI Policy Development </a:t>
          </a:r>
        </a:p>
      </dsp:txBody>
      <dsp:txXfrm>
        <a:off x="68677" y="126340"/>
        <a:ext cx="5247446" cy="1269497"/>
      </dsp:txXfrm>
    </dsp:sp>
    <dsp:sp modelId="{03E7DAE9-DEFF-4CDE-AAB7-52B6226C5349}">
      <dsp:nvSpPr>
        <dsp:cNvPr id="0" name=""/>
        <dsp:cNvSpPr/>
      </dsp:nvSpPr>
      <dsp:spPr>
        <a:xfrm>
          <a:off x="0" y="1559555"/>
          <a:ext cx="5384800" cy="140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M365 Tenant HIPAA Assessment</a:t>
          </a:r>
        </a:p>
      </dsp:txBody>
      <dsp:txXfrm>
        <a:off x="68677" y="1628232"/>
        <a:ext cx="5247446" cy="1269497"/>
      </dsp:txXfrm>
    </dsp:sp>
    <dsp:sp modelId="{78084460-6399-4F37-A21E-63879C0343BD}">
      <dsp:nvSpPr>
        <dsp:cNvPr id="0" name=""/>
        <dsp:cNvSpPr/>
      </dsp:nvSpPr>
      <dsp:spPr>
        <a:xfrm>
          <a:off x="0" y="3061447"/>
          <a:ext cx="5384800" cy="1406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AI Exploration &amp; Ideation</a:t>
          </a:r>
        </a:p>
      </dsp:txBody>
      <dsp:txXfrm>
        <a:off x="68677" y="3130124"/>
        <a:ext cx="5247446" cy="1269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30234-D66E-45E0-8AC1-C9917507C9C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ED0E-A41B-4F6F-9C4B-17161FB73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9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61071-9B64-DB96-8704-4D136353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0EF26-6E0A-F97F-B785-7296C9E38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73CFD-DAA5-7751-CD5B-3DC3A66E9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B39DA-E0B2-4068-F4A5-7D18AC6C7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4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6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AFCC4-A8CB-C889-73C5-8BCB69D4D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62CA5-A367-75D3-EA37-994DB4BEB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D1017-DC0B-D041-245D-81D10E57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9552E-14F3-4E45-2F71-741E8D671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1F70-9368-9C5B-D3BB-9CD91550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E8047-277C-5404-C32F-575490053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5B141-254A-0E9C-2193-BD4AE62C0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AI tools like Microsoft Copilot, Synthrio, and others to illustrate different use cases.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Awareness and Exploring Solutions: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Table: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 different AI tools (e.g., Microsoft Copilot, Synthrio) and their use cases.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Timeline: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evolution of AI solutions and their integration into the organization.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A94D0-2598-5C29-FBF8-1A583184E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19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step back and talk through how we typically build a governance and compliance roadmap.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CA706-F958-4367-8F96-2B1220D597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7388-73A7-E506-A214-D4C556695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F2503-CFAB-252D-8E78-50EA8E71B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D17F9-FD7B-986A-04CA-721A96631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Deploy, Measure, and Iterate: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Illustrate the process of deploying, measuring, and iterating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key metrics for success and continuous improvement, including feedback mechanisms.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94254-109E-06EF-3601-F724B5CF9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85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38B70-352F-9FD9-3278-691ED55E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9D7C0-C28E-E091-DA44-94148B8FA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3B0EE-0792-16EB-A618-896074A8F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Oversight and Governance: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Checklist: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Visualize the oversight process to ensure AI initiatives comply with policies and regulations.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Assessment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potential risks and unintended consequences, along with mitigation strategies.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4C0F6-6747-E950-20AE-67FA12802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3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7055-995E-A640-494F-24C4FF60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333AB-1FBF-5EDC-979F-DFA9E0FD1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EDF22-23E1-FEBB-9EC4-D8C998611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Oversight and Governance: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Checklist: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Visualize the oversight process to ensure AI initiatives comply with policies and regulations.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Assessment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potential risks and unintended consequences, along with mitigation strategies.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99640-9E6D-D43A-7F1F-00CDE602B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61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85B0C-5D3E-DB77-047A-3FAC95CB3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E509A-6DE0-B0F7-C611-82205F84D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64A777-5687-94EF-FE40-00BAC273B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24811-33FC-4B73-53A3-2DD41340B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1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76DC-5891-79BA-5843-5FE3D524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312F4-88F4-CA24-6042-5BC4AE1BDE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694F4-670D-8B94-DC56-E78D6E12E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AE7D-9C29-DBCD-BCA1-61ACF7D9D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0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2918-752E-D723-CE2C-C7B75EAA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F0628-D9C1-FA52-2002-306E2C632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8C1EB-7DCC-1708-4066-6AA2F09EE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1A851-FF1A-FBF8-3225-A42656786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2215C-552C-1F33-69FC-51AAA5209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60A95-56B2-DBE9-C284-56203A824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6163B-B3A8-407B-ABB9-E6297ED37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Vision and Guidelines: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Illustrate the decision-making process for building vs. subscribing to AI tools, including considerations for confidentiality, security, and privacy.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Infographic: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key components of the AI vision, including mission, guiding principles, and policy guidelines.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E34F-EDD9-B865-7770-7B23B1DCD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E2904-1F63-70A8-8911-750DF8BDC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0D17C-B78F-C415-5E5E-E061B79B9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C45EC-E850-B2D8-5515-9DBAE0BF9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Initiatives could be cross-departmental or within a department i.e. RFP responses development agent within marketing or sales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50CCB-631C-4FAC-4206-E8EBC6AD2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8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7CCAC-E4A0-22B5-B727-06DEBA2D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A2309-F945-C719-B8B6-FF34A3A0B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C0A8E-93F4-E2BF-6B84-142CFB37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Initiatives could be cross-departmental or within a department i.e. RFP responses development agent within marketing or sales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459F6-EC25-AB6E-5C85-032A0016B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7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6E6A3-7B84-17E3-948A-2B38449D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D6CCA-88E9-468B-2F84-D1A2816BB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A84D6-700C-C29C-E50C-88EBDB4D5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Provide examples of high-priority AI use cases relevant to SMBs.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AI use cases are plentiful, but value and profit driving initiatives should be prioritized.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Initiatives could be cross-departmental or within a department i.e. RFP responses development agent within marketing or sales</a:t>
            </a:r>
          </a:p>
          <a:p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Value-Based AI Evaluation Framework: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 Chart: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the threshold for ROI, comparing different AI initiatives and their potential value.</a:t>
            </a:r>
          </a:p>
          <a:p>
            <a:pPr lvl="1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 a matrix to evaluate AI initiatives based on cost-saving vs. opportunity-creating potential.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866D0-E0FD-9BEA-C3C2-A047062AF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5AFF8-42BF-1220-F10E-46ACFA94B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47B38-B7B9-046A-7C37-8F2A3AB25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09D10-C201-E5F9-1D8F-B1AD077F5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 engage group.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one or more Prompt Libraries to share and assist in adoption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&amp; Communication are critical for successful adoption – quote: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for Sabotage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primary reasons cited by employees for sabotaging AI initiatives included concerns that AI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diminishes their value or creativity (33%), fears of job loss due to AI (28%), and dissatisfaction with the quality and security of the AI tools being used (see article referenced lower in this document).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around the intention of AI, the future of AI, feedback loop from employees &amp; long-term evolution will be key to improve adoption and effective roll-out of initiatives.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Champions Community: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the champions within the organization and their roles in driving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collaboration and communication flow among champions and other team members.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8B1A3-C30E-8EB9-1D13-6B6E59955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C5D2-BBB2-DC74-6624-F07440DB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50E45-BDE4-DD28-F6AD-490BF2D27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CCD1F-7EED-D682-0438-6DECF212C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 engage group.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one or more Prompt Libraries to share and assist in adoption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&amp; Communication are critical for successful adoption – quote: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Reasons for Sabotage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primary reasons cited by employees for sabotaging AI initiatives included concerns that AI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diminishes their value or creativity (33%), fears of job loss due to AI (28%), and dissatisfaction with the quality and security of the AI tools being used (see article referenced lower in this document). 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around the intention of AI, the future of AI, feedback loop from employees &amp; long-term evolution will be key to improve adoption and effective roll-out of initiatives.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 for Visual Aids: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Establishing a Champions Community: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Chart: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Highlight the champions within the organization and their roles in driving AI initiatives.</a:t>
            </a:r>
          </a:p>
          <a:p>
            <a:pPr lvl="1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Diagram: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collaboration and communication flow among champions and other team members.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50381-27F8-A0DD-06EF-AD9E7121B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ED0E-A41B-4F6F-9C4B-17161FB73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3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1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7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9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DC8C869C-63B7-4A88-AF55-8B01D529635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78400" y="5105403"/>
            <a:ext cx="2844800" cy="365125"/>
          </a:xfrm>
          <a:prstGeom prst="rect">
            <a:avLst/>
          </a:prstGeom>
        </p:spPr>
        <p:txBody>
          <a:bodyPr/>
          <a:lstStyle/>
          <a:p>
            <a:fld id="{6443B3FB-3CF4-40C7-B6DC-A7DDC7483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2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7FA72D-8D51-0315-BEC9-36C0C13EC511}"/>
              </a:ext>
            </a:extLst>
          </p:cNvPr>
          <p:cNvSpPr/>
          <p:nvPr userDrawn="1"/>
        </p:nvSpPr>
        <p:spPr>
          <a:xfrm>
            <a:off x="0" y="6199316"/>
            <a:ext cx="12192000" cy="658684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DFBF89CA-26F3-4F7E-F4E9-85F6B1983B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220367"/>
            <a:ext cx="1599989" cy="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in/ninaschic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438400"/>
            <a:ext cx="11201400" cy="1524000"/>
          </a:xfrm>
        </p:spPr>
        <p:txBody>
          <a:bodyPr lIns="91440" tIns="45720" rIns="91440" bIns="45720" anchor="t"/>
          <a:lstStyle/>
          <a:p>
            <a:r>
              <a:rPr lang="en-US" sz="6000" b="1" dirty="0">
                <a:solidFill>
                  <a:srgbClr val="3074A9"/>
                </a:solidFill>
              </a:rPr>
              <a:t>Leading with AI: </a:t>
            </a:r>
            <a:br>
              <a:rPr lang="en-US" dirty="0"/>
            </a:br>
            <a:r>
              <a:rPr lang="en-US" sz="4000" dirty="0"/>
              <a:t>Strategic Imperatives for Investment, Governance, and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0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07621C-EE1C-FFDD-7B78-9031F8993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BBD34681-5E4C-C415-74D2-35A719D8183E}"/>
              </a:ext>
            </a:extLst>
          </p:cNvPr>
          <p:cNvCxnSpPr>
            <a:cxnSpLocks/>
          </p:cNvCxnSpPr>
          <p:nvPr/>
        </p:nvCxnSpPr>
        <p:spPr>
          <a:xfrm flipH="1">
            <a:off x="3048000" y="2109938"/>
            <a:ext cx="2057400" cy="1723723"/>
          </a:xfrm>
          <a:prstGeom prst="bentConnector4">
            <a:avLst>
              <a:gd name="adj1" fmla="val -37185"/>
              <a:gd name="adj2" fmla="val 73429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191DE7-B641-A368-1A05-D69A41D46AB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05400" y="4695523"/>
            <a:ext cx="16573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82460A84-650A-DF87-D8D6-B1A3FD2CA167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3121231"/>
            <a:ext cx="2057400" cy="1723723"/>
          </a:xfrm>
          <a:prstGeom prst="bentConnector4">
            <a:avLst>
              <a:gd name="adj1" fmla="val -24148"/>
              <a:gd name="adj2" fmla="val 77673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520114-F7B5-A83B-157A-FDD7D06AD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A9E55-0A36-CA5F-384F-ACF509FAD28A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 criteria for evaluating AI initiatives, focusing on ROI and problem-solving potential.</a:t>
            </a:r>
          </a:p>
          <a:p>
            <a:endParaRPr lang="en-US" dirty="0"/>
          </a:p>
          <a:p>
            <a:r>
              <a:rPr lang="en-US" dirty="0"/>
              <a:t>Set a threshold for the minimum value an AI solution should deliver to justify investment.</a:t>
            </a:r>
          </a:p>
          <a:p>
            <a:endParaRPr lang="en-US" dirty="0"/>
          </a:p>
          <a:p>
            <a:r>
              <a:rPr lang="en-US" dirty="0"/>
              <a:t>Consider both cost-saving and opportunity-creating AI initiatives.</a:t>
            </a:r>
          </a:p>
          <a:p>
            <a:endParaRPr lang="en-US" dirty="0"/>
          </a:p>
          <a:p>
            <a:r>
              <a:rPr lang="en-US" dirty="0"/>
              <a:t>Initiatives could be cross-departmental or within a department.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3641F-477C-0549-E9D0-69644DE61342}"/>
              </a:ext>
            </a:extLst>
          </p:cNvPr>
          <p:cNvSpPr txBox="1"/>
          <p:nvPr/>
        </p:nvSpPr>
        <p:spPr>
          <a:xfrm>
            <a:off x="9906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Establish criteria for evaluating AI initiatives, focusing on ROI and problem-solving potential.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3F755C-C074-E1E4-908E-9498B86585EE}"/>
              </a:ext>
            </a:extLst>
          </p:cNvPr>
          <p:cNvSpPr txBox="1"/>
          <p:nvPr/>
        </p:nvSpPr>
        <p:spPr>
          <a:xfrm>
            <a:off x="9906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Set a threshold for the minimum value an AI solution should deliver to justify investment.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D704F-210F-DFFA-FFDA-46C53A904F56}"/>
              </a:ext>
            </a:extLst>
          </p:cNvPr>
          <p:cNvSpPr txBox="1"/>
          <p:nvPr/>
        </p:nvSpPr>
        <p:spPr>
          <a:xfrm>
            <a:off x="68580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Consider both cost-saving and opportunity-creating AI initiatives.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C1737-5B21-496C-0C96-F71B4F7B55F0}"/>
              </a:ext>
            </a:extLst>
          </p:cNvPr>
          <p:cNvSpPr txBox="1"/>
          <p:nvPr/>
        </p:nvSpPr>
        <p:spPr>
          <a:xfrm>
            <a:off x="68580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Initiatives could be cross-departmental or within a department.</a:t>
            </a:r>
          </a:p>
        </p:txBody>
      </p:sp>
    </p:spTree>
    <p:extLst>
      <p:ext uri="{BB962C8B-B14F-4D97-AF65-F5344CB8AC3E}">
        <p14:creationId xmlns:p14="http://schemas.microsoft.com/office/powerpoint/2010/main" val="63716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4499E4-2FB1-D6A9-41DC-E6BC441B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1598C61-88C2-84E3-BEA5-B29CCDFCDAF1}"/>
              </a:ext>
            </a:extLst>
          </p:cNvPr>
          <p:cNvCxnSpPr>
            <a:cxnSpLocks/>
          </p:cNvCxnSpPr>
          <p:nvPr/>
        </p:nvCxnSpPr>
        <p:spPr>
          <a:xfrm flipH="1">
            <a:off x="3048000" y="2109938"/>
            <a:ext cx="2057400" cy="1723723"/>
          </a:xfrm>
          <a:prstGeom prst="bentConnector4">
            <a:avLst>
              <a:gd name="adj1" fmla="val -37185"/>
              <a:gd name="adj2" fmla="val 73429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91C1B73-EE80-15A0-A2E2-624B933F89E1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05400" y="4695523"/>
            <a:ext cx="165735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FBFD9DC0-C3F9-D99A-1358-EC33EEE5E72B}"/>
              </a:ext>
            </a:extLst>
          </p:cNvPr>
          <p:cNvCxnSpPr>
            <a:cxnSpLocks/>
          </p:cNvCxnSpPr>
          <p:nvPr/>
        </p:nvCxnSpPr>
        <p:spPr>
          <a:xfrm flipH="1" flipV="1">
            <a:off x="8915400" y="3121231"/>
            <a:ext cx="2057400" cy="1723723"/>
          </a:xfrm>
          <a:prstGeom prst="bentConnector4">
            <a:avLst>
              <a:gd name="adj1" fmla="val -24148"/>
              <a:gd name="adj2" fmla="val 77673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56D2EC-7ECD-679B-57A4-CD35219A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9E6C2-6D6B-29C7-FBB5-60F92E9FB7E3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Establish criteria for evaluating AI initiatives, focusing on ROI and problem-solving potential.</a:t>
            </a:r>
          </a:p>
          <a:p>
            <a:endParaRPr lang="en-US"/>
          </a:p>
          <a:p>
            <a:r>
              <a:rPr lang="en-US"/>
              <a:t>Set a threshold for the minimum value an AI solution should deliver to justify investment.</a:t>
            </a:r>
          </a:p>
          <a:p>
            <a:endParaRPr lang="en-US"/>
          </a:p>
          <a:p>
            <a:r>
              <a:rPr lang="en-US"/>
              <a:t>Consider both cost-saving and opportunity-creating AI initiatives.</a:t>
            </a:r>
          </a:p>
          <a:p>
            <a:endParaRPr lang="en-US"/>
          </a:p>
          <a:p>
            <a:r>
              <a:rPr lang="en-US"/>
              <a:t>Initiatives could be cross-departmental or within a department.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2E63B-CCD7-4208-FE5E-1F680D555AA3}"/>
              </a:ext>
            </a:extLst>
          </p:cNvPr>
          <p:cNvSpPr txBox="1"/>
          <p:nvPr/>
        </p:nvSpPr>
        <p:spPr>
          <a:xfrm>
            <a:off x="990600" y="1600200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Establish criteria for evaluating AI initiatives, focusing on ROI and problem-solving potential.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57EF7-5268-3A70-3CB2-B9E06AFAC27C}"/>
              </a:ext>
            </a:extLst>
          </p:cNvPr>
          <p:cNvSpPr txBox="1"/>
          <p:nvPr/>
        </p:nvSpPr>
        <p:spPr>
          <a:xfrm>
            <a:off x="9906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Set a threshold for the minimum value an AI solution should deliver to justify investment.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14EB11-10B3-8FD6-84DF-5147430C5E99}"/>
              </a:ext>
            </a:extLst>
          </p:cNvPr>
          <p:cNvSpPr txBox="1"/>
          <p:nvPr/>
        </p:nvSpPr>
        <p:spPr>
          <a:xfrm>
            <a:off x="6858000" y="4009723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Consider both cost-saving and opportunity-creating AI initiatives.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6640C-6CFA-3525-A4D2-E5B7B6AECE5B}"/>
              </a:ext>
            </a:extLst>
          </p:cNvPr>
          <p:cNvSpPr txBox="1"/>
          <p:nvPr/>
        </p:nvSpPr>
        <p:spPr>
          <a:xfrm>
            <a:off x="6553200" y="1600199"/>
            <a:ext cx="4114800" cy="1371600"/>
          </a:xfrm>
          <a:prstGeom prst="rect">
            <a:avLst/>
          </a:prstGeom>
          <a:noFill/>
          <a:ln w="63500">
            <a:solidFill>
              <a:srgbClr val="188DC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/>
              <a:t>Initiatives could be cross-departmental or within a department.</a:t>
            </a:r>
          </a:p>
        </p:txBody>
      </p:sp>
    </p:spTree>
    <p:extLst>
      <p:ext uri="{BB962C8B-B14F-4D97-AF65-F5344CB8AC3E}">
        <p14:creationId xmlns:p14="http://schemas.microsoft.com/office/powerpoint/2010/main" val="327958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8FD4-EF8C-C274-D6F9-EA518FD3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/>
              <a:t>Value Based AI Evaluation Framework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B4A135-E490-CE69-CBCE-B0E1D0FC1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75E967-4B4F-264F-40EC-755AB31FC8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475766"/>
              </p:ext>
            </p:extLst>
          </p:nvPr>
        </p:nvGraphicFramePr>
        <p:xfrm>
          <a:off x="609600" y="1600205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51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0B244-FEE8-D7A5-8E1C-6640A444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7CFE-4EAC-D178-5108-9229C39F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Establish AI Champions Community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C4B5B1F-2B2E-F246-B7A7-B9B5913566FD}"/>
              </a:ext>
            </a:extLst>
          </p:cNvPr>
          <p:cNvSpPr/>
          <p:nvPr/>
        </p:nvSpPr>
        <p:spPr>
          <a:xfrm>
            <a:off x="8371301" y="3081564"/>
            <a:ext cx="3592099" cy="1917404"/>
          </a:xfrm>
          <a:prstGeom prst="wedgeEllipseCallout">
            <a:avLst>
              <a:gd name="adj1" fmla="val -44394"/>
              <a:gd name="adj2" fmla="val 52843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2536362885">
                  <a:custGeom>
                    <a:avLst/>
                    <a:gdLst>
                      <a:gd name="connsiteX0" fmla="*/ 119444 w 3435264"/>
                      <a:gd name="connsiteY0" fmla="*/ 1923156 h 1917404"/>
                      <a:gd name="connsiteX1" fmla="*/ 332172 w 3435264"/>
                      <a:gd name="connsiteY1" fmla="*/ 1525375 h 1917404"/>
                      <a:gd name="connsiteX2" fmla="*/ 1244179 w 3435264"/>
                      <a:gd name="connsiteY2" fmla="*/ 37140 h 1917404"/>
                      <a:gd name="connsiteX3" fmla="*/ 2858449 w 3435264"/>
                      <a:gd name="connsiteY3" fmla="*/ 242003 h 1917404"/>
                      <a:gd name="connsiteX4" fmla="*/ 2385306 w 3435264"/>
                      <a:gd name="connsiteY4" fmla="*/ 1842009 h 1917404"/>
                      <a:gd name="connsiteX5" fmla="*/ 813380 w 3435264"/>
                      <a:gd name="connsiteY5" fmla="*/ 1773795 h 1917404"/>
                      <a:gd name="connsiteX6" fmla="*/ 119444 w 3435264"/>
                      <a:gd name="connsiteY6" fmla="*/ 1923156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35264" h="1917404" fill="none" extrusionOk="0">
                        <a:moveTo>
                          <a:pt x="119444" y="1923156"/>
                        </a:moveTo>
                        <a:cubicBezTo>
                          <a:pt x="176786" y="1891787"/>
                          <a:pt x="261855" y="1578494"/>
                          <a:pt x="332172" y="1525375"/>
                        </a:cubicBezTo>
                        <a:cubicBezTo>
                          <a:pt x="-411541" y="1125745"/>
                          <a:pt x="57789" y="229026"/>
                          <a:pt x="1244179" y="37140"/>
                        </a:cubicBezTo>
                        <a:cubicBezTo>
                          <a:pt x="1830357" y="-71836"/>
                          <a:pt x="2413724" y="66063"/>
                          <a:pt x="2858449" y="242003"/>
                        </a:cubicBezTo>
                        <a:cubicBezTo>
                          <a:pt x="3690644" y="750782"/>
                          <a:pt x="3409900" y="1612403"/>
                          <a:pt x="2385306" y="1842009"/>
                        </a:cubicBezTo>
                        <a:cubicBezTo>
                          <a:pt x="1862352" y="1962208"/>
                          <a:pt x="1259025" y="1948709"/>
                          <a:pt x="813380" y="1773795"/>
                        </a:cubicBezTo>
                        <a:cubicBezTo>
                          <a:pt x="508342" y="1893049"/>
                          <a:pt x="229501" y="1869429"/>
                          <a:pt x="119444" y="1923156"/>
                        </a:cubicBezTo>
                        <a:close/>
                      </a:path>
                      <a:path w="3435264" h="1917404" stroke="0" extrusionOk="0">
                        <a:moveTo>
                          <a:pt x="119444" y="1923156"/>
                        </a:moveTo>
                        <a:cubicBezTo>
                          <a:pt x="144880" y="1835554"/>
                          <a:pt x="244356" y="1709537"/>
                          <a:pt x="332172" y="1525375"/>
                        </a:cubicBezTo>
                        <a:cubicBezTo>
                          <a:pt x="-468321" y="850170"/>
                          <a:pt x="175870" y="230575"/>
                          <a:pt x="1244179" y="37140"/>
                        </a:cubicBezTo>
                        <a:cubicBezTo>
                          <a:pt x="1810260" y="-47445"/>
                          <a:pt x="2503658" y="7244"/>
                          <a:pt x="2858449" y="242003"/>
                        </a:cubicBezTo>
                        <a:cubicBezTo>
                          <a:pt x="3832578" y="651901"/>
                          <a:pt x="3597051" y="1691898"/>
                          <a:pt x="2385306" y="1842009"/>
                        </a:cubicBezTo>
                        <a:cubicBezTo>
                          <a:pt x="1856382" y="1957998"/>
                          <a:pt x="1328303" y="1858519"/>
                          <a:pt x="813380" y="1773795"/>
                        </a:cubicBezTo>
                        <a:cubicBezTo>
                          <a:pt x="711348" y="1753244"/>
                          <a:pt x="206962" y="1961570"/>
                          <a:pt x="119444" y="192315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Identify and invest in champions who are </a:t>
            </a:r>
            <a:r>
              <a:rPr lang="en-US" sz="1700" b="1" dirty="0">
                <a:solidFill>
                  <a:schemeClr val="tx1"/>
                </a:solidFill>
              </a:rPr>
              <a:t>curious, understand business processes, and can drive AI initiatives.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73954-9A01-C50D-669F-1E1B815E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41" y="4040266"/>
            <a:ext cx="5401340" cy="2103977"/>
          </a:xfrm>
          <a:prstGeom prst="rect">
            <a:avLst/>
          </a:prstGeom>
          <a:noFill/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7D18A52C-F51B-2277-2D29-57340FDC1E24}"/>
              </a:ext>
            </a:extLst>
          </p:cNvPr>
          <p:cNvSpPr/>
          <p:nvPr/>
        </p:nvSpPr>
        <p:spPr>
          <a:xfrm>
            <a:off x="5684051" y="1371600"/>
            <a:ext cx="3998891" cy="1917404"/>
          </a:xfrm>
          <a:prstGeom prst="wedgeEllipseCallout">
            <a:avLst>
              <a:gd name="adj1" fmla="val -19803"/>
              <a:gd name="adj2" fmla="val 68208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105823659">
                  <a:custGeom>
                    <a:avLst/>
                    <a:gdLst>
                      <a:gd name="connsiteX0" fmla="*/ 1685802 w 3483206"/>
                      <a:gd name="connsiteY0" fmla="*/ 2242136 h 1917404"/>
                      <a:gd name="connsiteX1" fmla="*/ 1368480 w 3483206"/>
                      <a:gd name="connsiteY1" fmla="*/ 1895144 h 1917404"/>
                      <a:gd name="connsiteX2" fmla="*/ 117116 w 3483206"/>
                      <a:gd name="connsiteY2" fmla="*/ 613077 h 1917404"/>
                      <a:gd name="connsiteX3" fmla="*/ 1780058 w 3483206"/>
                      <a:gd name="connsiteY3" fmla="*/ 234 h 1917404"/>
                      <a:gd name="connsiteX4" fmla="*/ 3436469 w 3483206"/>
                      <a:gd name="connsiteY4" fmla="*/ 738097 h 1917404"/>
                      <a:gd name="connsiteX5" fmla="*/ 2032916 w 3483206"/>
                      <a:gd name="connsiteY5" fmla="*/ 1903898 h 1917404"/>
                      <a:gd name="connsiteX6" fmla="*/ 1685802 w 3483206"/>
                      <a:gd name="connsiteY6" fmla="*/ 2242136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83206" h="1917404" fill="none" extrusionOk="0">
                        <a:moveTo>
                          <a:pt x="1685802" y="2242136"/>
                        </a:moveTo>
                        <a:cubicBezTo>
                          <a:pt x="1540253" y="2091627"/>
                          <a:pt x="1434809" y="1989468"/>
                          <a:pt x="1368480" y="1895144"/>
                        </a:cubicBezTo>
                        <a:cubicBezTo>
                          <a:pt x="362143" y="1733884"/>
                          <a:pt x="-309869" y="1169704"/>
                          <a:pt x="117116" y="613077"/>
                        </a:cubicBezTo>
                        <a:cubicBezTo>
                          <a:pt x="438730" y="348352"/>
                          <a:pt x="978470" y="1057"/>
                          <a:pt x="1780058" y="234"/>
                        </a:cubicBezTo>
                        <a:cubicBezTo>
                          <a:pt x="2625975" y="24187"/>
                          <a:pt x="3248934" y="308835"/>
                          <a:pt x="3436469" y="738097"/>
                        </a:cubicBezTo>
                        <a:cubicBezTo>
                          <a:pt x="3655163" y="1266620"/>
                          <a:pt x="3117512" y="1773808"/>
                          <a:pt x="2032916" y="1903898"/>
                        </a:cubicBezTo>
                        <a:cubicBezTo>
                          <a:pt x="1895199" y="2062032"/>
                          <a:pt x="1710536" y="2174974"/>
                          <a:pt x="1685802" y="2242136"/>
                        </a:cubicBezTo>
                        <a:close/>
                      </a:path>
                      <a:path w="3483206" h="1917404" stroke="0" extrusionOk="0">
                        <a:moveTo>
                          <a:pt x="1685802" y="2242136"/>
                        </a:moveTo>
                        <a:cubicBezTo>
                          <a:pt x="1578236" y="2067445"/>
                          <a:pt x="1461602" y="2031641"/>
                          <a:pt x="1368480" y="1895144"/>
                        </a:cubicBezTo>
                        <a:cubicBezTo>
                          <a:pt x="408073" y="1808692"/>
                          <a:pt x="-239362" y="1105548"/>
                          <a:pt x="117116" y="613077"/>
                        </a:cubicBezTo>
                        <a:cubicBezTo>
                          <a:pt x="349776" y="228011"/>
                          <a:pt x="927820" y="18962"/>
                          <a:pt x="1780058" y="234"/>
                        </a:cubicBezTo>
                        <a:cubicBezTo>
                          <a:pt x="2634982" y="31518"/>
                          <a:pt x="3223061" y="302829"/>
                          <a:pt x="3436469" y="738097"/>
                        </a:cubicBezTo>
                        <a:cubicBezTo>
                          <a:pt x="3702370" y="1225993"/>
                          <a:pt x="2883880" y="1867351"/>
                          <a:pt x="2032916" y="1903898"/>
                        </a:cubicBezTo>
                        <a:cubicBezTo>
                          <a:pt x="1888128" y="2003618"/>
                          <a:pt x="1767159" y="2118854"/>
                          <a:pt x="1685802" y="224213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Ensure champions are </a:t>
            </a:r>
            <a:r>
              <a:rPr lang="en-US" b="1" dirty="0">
                <a:solidFill>
                  <a:schemeClr val="tx1"/>
                </a:solidFill>
              </a:rPr>
              <a:t>involved in exploring </a:t>
            </a:r>
            <a:r>
              <a:rPr lang="en-US" dirty="0">
                <a:solidFill>
                  <a:schemeClr val="tx1"/>
                </a:solidFill>
              </a:rPr>
              <a:t>AI solutions and prioritizing initiatives, including ROI validation.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365B8712-80C4-5F7D-9A84-46995E7283BA}"/>
              </a:ext>
            </a:extLst>
          </p:cNvPr>
          <p:cNvSpPr/>
          <p:nvPr/>
        </p:nvSpPr>
        <p:spPr>
          <a:xfrm>
            <a:off x="1834343" y="1488321"/>
            <a:ext cx="3592099" cy="1917404"/>
          </a:xfrm>
          <a:prstGeom prst="wedgeEllipseCallout">
            <a:avLst>
              <a:gd name="adj1" fmla="val 30558"/>
              <a:gd name="adj2" fmla="val 64622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102297 w 2942622"/>
                      <a:gd name="connsiteY0" fmla="*/ 2295305 h 1917404"/>
                      <a:gd name="connsiteX1" fmla="*/ 1627615 w 2942622"/>
                      <a:gd name="connsiteY1" fmla="*/ 1911979 h 1917404"/>
                      <a:gd name="connsiteX2" fmla="*/ 136587 w 2942622"/>
                      <a:gd name="connsiteY2" fmla="*/ 1362097 h 1917404"/>
                      <a:gd name="connsiteX3" fmla="*/ 1055663 w 2942622"/>
                      <a:gd name="connsiteY3" fmla="*/ 39052 h 1917404"/>
                      <a:gd name="connsiteX4" fmla="*/ 2536673 w 2942622"/>
                      <a:gd name="connsiteY4" fmla="*/ 297481 h 1917404"/>
                      <a:gd name="connsiteX5" fmla="*/ 2164277 w 2942622"/>
                      <a:gd name="connsiteY5" fmla="*/ 1804413 h 1917404"/>
                      <a:gd name="connsiteX6" fmla="*/ 2102297 w 2942622"/>
                      <a:gd name="connsiteY6" fmla="*/ 2295305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42622" h="1917404" fill="none" extrusionOk="0">
                        <a:moveTo>
                          <a:pt x="2102297" y="2295305"/>
                        </a:moveTo>
                        <a:cubicBezTo>
                          <a:pt x="1913618" y="2151902"/>
                          <a:pt x="1822066" y="2042937"/>
                          <a:pt x="1627615" y="1911979"/>
                        </a:cubicBezTo>
                        <a:cubicBezTo>
                          <a:pt x="1047589" y="1981564"/>
                          <a:pt x="480857" y="1753528"/>
                          <a:pt x="136587" y="1362097"/>
                        </a:cubicBezTo>
                        <a:cubicBezTo>
                          <a:pt x="-369939" y="809989"/>
                          <a:pt x="264224" y="262479"/>
                          <a:pt x="1055663" y="39052"/>
                        </a:cubicBezTo>
                        <a:cubicBezTo>
                          <a:pt x="1630776" y="6207"/>
                          <a:pt x="2160537" y="80808"/>
                          <a:pt x="2536673" y="297481"/>
                        </a:cubicBezTo>
                        <a:cubicBezTo>
                          <a:pt x="3247061" y="817191"/>
                          <a:pt x="3062190" y="1554518"/>
                          <a:pt x="2164277" y="1804413"/>
                        </a:cubicBezTo>
                        <a:cubicBezTo>
                          <a:pt x="2138625" y="1923995"/>
                          <a:pt x="2092671" y="2095963"/>
                          <a:pt x="2102297" y="2295305"/>
                        </a:cubicBezTo>
                        <a:close/>
                      </a:path>
                      <a:path w="2942622" h="1917404" stroke="0" extrusionOk="0">
                        <a:moveTo>
                          <a:pt x="2102297" y="2295305"/>
                        </a:moveTo>
                        <a:cubicBezTo>
                          <a:pt x="1999705" y="2232108"/>
                          <a:pt x="1774434" y="1983843"/>
                          <a:pt x="1627615" y="1911979"/>
                        </a:cubicBezTo>
                        <a:cubicBezTo>
                          <a:pt x="1016164" y="1958740"/>
                          <a:pt x="319103" y="1737113"/>
                          <a:pt x="136587" y="1362097"/>
                        </a:cubicBezTo>
                        <a:cubicBezTo>
                          <a:pt x="-322801" y="909982"/>
                          <a:pt x="181519" y="269955"/>
                          <a:pt x="1055663" y="39052"/>
                        </a:cubicBezTo>
                        <a:cubicBezTo>
                          <a:pt x="1521160" y="-97193"/>
                          <a:pt x="2194758" y="55657"/>
                          <a:pt x="2536673" y="297481"/>
                        </a:cubicBezTo>
                        <a:cubicBezTo>
                          <a:pt x="3239198" y="760227"/>
                          <a:pt x="3051034" y="1447056"/>
                          <a:pt x="2164277" y="1804413"/>
                        </a:cubicBezTo>
                        <a:cubicBezTo>
                          <a:pt x="2175866" y="1919372"/>
                          <a:pt x="2093821" y="2088499"/>
                          <a:pt x="2102297" y="229530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</a:rPr>
              <a:t>Support champions with education, training, and resources</a:t>
            </a:r>
            <a:r>
              <a:rPr lang="en-US" sz="1700" dirty="0">
                <a:solidFill>
                  <a:schemeClr val="tx1"/>
                </a:solidFill>
              </a:rPr>
              <a:t> to help them succeed.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DBD0A434-A509-F8CC-5DA4-46766E3E352B}"/>
              </a:ext>
            </a:extLst>
          </p:cNvPr>
          <p:cNvSpPr/>
          <p:nvPr/>
        </p:nvSpPr>
        <p:spPr>
          <a:xfrm>
            <a:off x="270053" y="3289004"/>
            <a:ext cx="2613375" cy="1917404"/>
          </a:xfrm>
          <a:prstGeom prst="wedgeEllipseCallout">
            <a:avLst>
              <a:gd name="adj1" fmla="val 52466"/>
              <a:gd name="adj2" fmla="val 39882"/>
            </a:avLst>
          </a:prstGeom>
          <a:solidFill>
            <a:schemeClr val="bg1"/>
          </a:solidFill>
          <a:ln w="92075">
            <a:solidFill>
              <a:srgbClr val="188DCB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2406949 w 2456121"/>
                      <a:gd name="connsiteY0" fmla="*/ 1955062 h 1917404"/>
                      <a:gd name="connsiteX1" fmla="*/ 1873882 w 2456121"/>
                      <a:gd name="connsiteY1" fmla="*/ 1774130 h 1917404"/>
                      <a:gd name="connsiteX2" fmla="*/ 453289 w 2456121"/>
                      <a:gd name="connsiteY2" fmla="*/ 1702531 h 1917404"/>
                      <a:gd name="connsiteX3" fmla="*/ 402940 w 2456121"/>
                      <a:gd name="connsiteY3" fmla="*/ 248637 h 1917404"/>
                      <a:gd name="connsiteX4" fmla="*/ 1821481 w 2456121"/>
                      <a:gd name="connsiteY4" fmla="*/ 119357 h 1917404"/>
                      <a:gd name="connsiteX5" fmla="*/ 2218145 w 2456121"/>
                      <a:gd name="connsiteY5" fmla="*/ 1525889 h 1917404"/>
                      <a:gd name="connsiteX6" fmla="*/ 2406949 w 2456121"/>
                      <a:gd name="connsiteY6" fmla="*/ 1955062 h 1917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56121" h="1917404" fill="none" extrusionOk="0">
                        <a:moveTo>
                          <a:pt x="2406949" y="1955062"/>
                        </a:moveTo>
                        <a:cubicBezTo>
                          <a:pt x="2220812" y="1897746"/>
                          <a:pt x="2127447" y="1832145"/>
                          <a:pt x="1873882" y="1774130"/>
                        </a:cubicBezTo>
                        <a:cubicBezTo>
                          <a:pt x="1376416" y="1937018"/>
                          <a:pt x="886955" y="1992365"/>
                          <a:pt x="453289" y="1702531"/>
                        </a:cubicBezTo>
                        <a:cubicBezTo>
                          <a:pt x="-85726" y="1276858"/>
                          <a:pt x="-275943" y="633941"/>
                          <a:pt x="402940" y="248637"/>
                        </a:cubicBezTo>
                        <a:cubicBezTo>
                          <a:pt x="790816" y="-82205"/>
                          <a:pt x="1329968" y="-88687"/>
                          <a:pt x="1821481" y="119357"/>
                        </a:cubicBezTo>
                        <a:cubicBezTo>
                          <a:pt x="2367876" y="344169"/>
                          <a:pt x="2736105" y="1014777"/>
                          <a:pt x="2218145" y="1525889"/>
                        </a:cubicBezTo>
                        <a:cubicBezTo>
                          <a:pt x="2264923" y="1735130"/>
                          <a:pt x="2315581" y="1785672"/>
                          <a:pt x="2406949" y="1955062"/>
                        </a:cubicBezTo>
                        <a:close/>
                      </a:path>
                      <a:path w="2456121" h="1917404" stroke="0" extrusionOk="0">
                        <a:moveTo>
                          <a:pt x="2406949" y="1955062"/>
                        </a:moveTo>
                        <a:cubicBezTo>
                          <a:pt x="2166921" y="1855185"/>
                          <a:pt x="1952981" y="1752869"/>
                          <a:pt x="1873882" y="1774130"/>
                        </a:cubicBezTo>
                        <a:cubicBezTo>
                          <a:pt x="1372911" y="1994718"/>
                          <a:pt x="846305" y="2007595"/>
                          <a:pt x="453289" y="1702531"/>
                        </a:cubicBezTo>
                        <a:cubicBezTo>
                          <a:pt x="-145301" y="1375997"/>
                          <a:pt x="-118661" y="667112"/>
                          <a:pt x="402940" y="248637"/>
                        </a:cubicBezTo>
                        <a:cubicBezTo>
                          <a:pt x="784544" y="5639"/>
                          <a:pt x="1277507" y="-64629"/>
                          <a:pt x="1821481" y="119357"/>
                        </a:cubicBezTo>
                        <a:cubicBezTo>
                          <a:pt x="2372318" y="359471"/>
                          <a:pt x="2762231" y="1083788"/>
                          <a:pt x="2218145" y="1525889"/>
                        </a:cubicBezTo>
                        <a:cubicBezTo>
                          <a:pt x="2288852" y="1647510"/>
                          <a:pt x="2341677" y="1871275"/>
                          <a:pt x="2406949" y="19550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Statistically </a:t>
            </a:r>
            <a:r>
              <a:rPr lang="en-US" sz="1700" b="1" dirty="0">
                <a:solidFill>
                  <a:schemeClr val="tx1"/>
                </a:solidFill>
              </a:rPr>
              <a:t>15%</a:t>
            </a:r>
            <a:r>
              <a:rPr lang="en-US" sz="1700" dirty="0">
                <a:solidFill>
                  <a:schemeClr val="tx1"/>
                </a:solidFill>
              </a:rPr>
              <a:t> of your company are Champions.</a:t>
            </a:r>
          </a:p>
        </p:txBody>
      </p:sp>
    </p:spTree>
    <p:extLst>
      <p:ext uri="{BB962C8B-B14F-4D97-AF65-F5344CB8AC3E}">
        <p14:creationId xmlns:p14="http://schemas.microsoft.com/office/powerpoint/2010/main" val="54093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B1E7-7CE2-9F40-0BC3-37A2A6BA1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48C0FBB-760E-2878-6A2D-778DD06A1614}"/>
              </a:ext>
            </a:extLst>
          </p:cNvPr>
          <p:cNvSpPr/>
          <p:nvPr/>
        </p:nvSpPr>
        <p:spPr>
          <a:xfrm>
            <a:off x="2286000" y="2456080"/>
            <a:ext cx="7138155" cy="2877919"/>
          </a:xfrm>
          <a:custGeom>
            <a:avLst/>
            <a:gdLst>
              <a:gd name="connsiteX0" fmla="*/ 0 w 4873658"/>
              <a:gd name="connsiteY0" fmla="*/ 2055044 h 2055044"/>
              <a:gd name="connsiteX1" fmla="*/ 1555423 w 4873658"/>
              <a:gd name="connsiteY1" fmla="*/ 1489436 h 2055044"/>
              <a:gd name="connsiteX2" fmla="*/ 2422689 w 4873658"/>
              <a:gd name="connsiteY2" fmla="*/ 1 h 2055044"/>
              <a:gd name="connsiteX3" fmla="*/ 3289955 w 4873658"/>
              <a:gd name="connsiteY3" fmla="*/ 1480009 h 2055044"/>
              <a:gd name="connsiteX4" fmla="*/ 4873658 w 4873658"/>
              <a:gd name="connsiteY4" fmla="*/ 2055044 h 205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58" h="2055044">
                <a:moveTo>
                  <a:pt x="0" y="2055044"/>
                </a:moveTo>
                <a:cubicBezTo>
                  <a:pt x="575821" y="1943493"/>
                  <a:pt x="1151642" y="1831943"/>
                  <a:pt x="1555423" y="1489436"/>
                </a:cubicBezTo>
                <a:cubicBezTo>
                  <a:pt x="1959205" y="1146929"/>
                  <a:pt x="2133600" y="1572"/>
                  <a:pt x="2422689" y="1"/>
                </a:cubicBezTo>
                <a:cubicBezTo>
                  <a:pt x="2711778" y="-1570"/>
                  <a:pt x="2881460" y="1137502"/>
                  <a:pt x="3289955" y="1480009"/>
                </a:cubicBezTo>
                <a:cubicBezTo>
                  <a:pt x="3698450" y="1822516"/>
                  <a:pt x="4575143" y="1937209"/>
                  <a:pt x="4873658" y="2055044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D491A-1A8F-51AC-9984-BB041EF09320}"/>
              </a:ext>
            </a:extLst>
          </p:cNvPr>
          <p:cNvSpPr txBox="1"/>
          <p:nvPr/>
        </p:nvSpPr>
        <p:spPr>
          <a:xfrm>
            <a:off x="5388635" y="1798025"/>
            <a:ext cx="93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88DCB"/>
                </a:solidFill>
              </a:rPr>
              <a:t>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C1E6A0-14CB-871D-BC41-59F4EF960825}"/>
              </a:ext>
            </a:extLst>
          </p:cNvPr>
          <p:cNvSpPr txBox="1"/>
          <p:nvPr/>
        </p:nvSpPr>
        <p:spPr>
          <a:xfrm>
            <a:off x="9282574" y="4648200"/>
            <a:ext cx="9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E3CA3-D7A7-7EC1-4699-B1BC3D963933}"/>
              </a:ext>
            </a:extLst>
          </p:cNvPr>
          <p:cNvSpPr txBox="1"/>
          <p:nvPr/>
        </p:nvSpPr>
        <p:spPr>
          <a:xfrm>
            <a:off x="1370097" y="4648200"/>
            <a:ext cx="92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4233F"/>
                </a:solidFill>
              </a:rPr>
              <a:t>15%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F48E1-BA51-49C2-1B64-FE721D3D1989}"/>
              </a:ext>
            </a:extLst>
          </p:cNvPr>
          <p:cNvSpPr txBox="1"/>
          <p:nvPr/>
        </p:nvSpPr>
        <p:spPr>
          <a:xfrm>
            <a:off x="1065297" y="3541931"/>
            <a:ext cx="2979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233F"/>
                </a:solidFill>
              </a:rPr>
              <a:t>15% are your Champions.</a:t>
            </a:r>
            <a:br>
              <a:rPr lang="en-US" b="1" dirty="0"/>
            </a:br>
            <a:r>
              <a:rPr lang="en-US" dirty="0"/>
              <a:t>Eager to lead, shape,</a:t>
            </a:r>
          </a:p>
          <a:p>
            <a:r>
              <a:rPr lang="en-US" dirty="0"/>
              <a:t>and own tools.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28369-2226-5547-CBB8-97831778355B}"/>
              </a:ext>
            </a:extLst>
          </p:cNvPr>
          <p:cNvSpPr txBox="1"/>
          <p:nvPr/>
        </p:nvSpPr>
        <p:spPr>
          <a:xfrm>
            <a:off x="6493364" y="1798025"/>
            <a:ext cx="364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88DCB"/>
                </a:solidFill>
              </a:rPr>
              <a:t>70% will follow. </a:t>
            </a:r>
            <a:r>
              <a:rPr lang="en-US" dirty="0"/>
              <a:t>Open to change with the right tools and training.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B1EB4-07FC-CA78-A9BB-460F33041ED6}"/>
              </a:ext>
            </a:extLst>
          </p:cNvPr>
          <p:cNvSpPr txBox="1"/>
          <p:nvPr/>
        </p:nvSpPr>
        <p:spPr>
          <a:xfrm>
            <a:off x="8456697" y="3541931"/>
            <a:ext cx="297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15% resist change.</a:t>
            </a:r>
            <a:br>
              <a:rPr lang="en-US" b="1" dirty="0"/>
            </a:br>
            <a:r>
              <a:rPr lang="en-US" dirty="0"/>
              <a:t>Prefer their own processes and avoid new tools.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42CC55D-3F45-28B0-7A87-1940F5AE7FDB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7924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04233F"/>
                </a:solidFill>
              </a:rPr>
              <a:t>Establish AI Champions Community</a:t>
            </a:r>
            <a:endParaRPr lang="en-US" sz="3600" b="1" dirty="0">
              <a:solidFill>
                <a:srgbClr val="042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754D-3519-44A7-7651-43E56A79B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3A5C-07AC-EE58-83F3-44A8BF62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72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7E90-0093-3E90-8667-FBBEB191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7162800"/>
            <a:ext cx="104394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Educate the Champions team on different types of AI solutions and their potential applications.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Explore Solutions and Engage Potential Vendor Partners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Highlight the importance of understanding how AI solutions interact with data and security.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Determine Trial Opportunities and Overall Time &amp; Financial Commitment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25862-EA4D-69D3-A0DE-78E39C733500}"/>
              </a:ext>
            </a:extLst>
          </p:cNvPr>
          <p:cNvGrpSpPr/>
          <p:nvPr/>
        </p:nvGrpSpPr>
        <p:grpSpPr>
          <a:xfrm>
            <a:off x="519578" y="1665722"/>
            <a:ext cx="12039600" cy="1677484"/>
            <a:chOff x="489098" y="1507227"/>
            <a:chExt cx="12039600" cy="167748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465EA8-D0FB-6CF1-AD10-18FEE2E7B263}"/>
                </a:ext>
              </a:extLst>
            </p:cNvPr>
            <p:cNvSpPr/>
            <p:nvPr/>
          </p:nvSpPr>
          <p:spPr>
            <a:xfrm>
              <a:off x="1327298" y="1808606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7C4A467-DE9D-AEF0-27BD-31284FE4C956}"/>
                </a:ext>
              </a:extLst>
            </p:cNvPr>
            <p:cNvSpPr/>
            <p:nvPr/>
          </p:nvSpPr>
          <p:spPr>
            <a:xfrm>
              <a:off x="489098" y="1507227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89488B6-1BA5-75D4-1620-9B2CDBB44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7" y="1844428"/>
              <a:ext cx="1074724" cy="10747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4270F4-3A79-230B-1BF8-B8D4D3CABAC3}"/>
                </a:ext>
              </a:extLst>
            </p:cNvPr>
            <p:cNvSpPr txBox="1"/>
            <p:nvPr/>
          </p:nvSpPr>
          <p:spPr>
            <a:xfrm>
              <a:off x="2625278" y="2004752"/>
              <a:ext cx="9261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Educate the Champions team on different types of AI solutions and their potential applications.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CA7B66-6EC2-812E-DDEA-649162D979A8}"/>
              </a:ext>
            </a:extLst>
          </p:cNvPr>
          <p:cNvGrpSpPr/>
          <p:nvPr/>
        </p:nvGrpSpPr>
        <p:grpSpPr>
          <a:xfrm>
            <a:off x="489098" y="3846243"/>
            <a:ext cx="12039600" cy="1677483"/>
            <a:chOff x="489098" y="3846243"/>
            <a:chExt cx="12039600" cy="16774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5B4D19-E91D-20AD-A2F0-F9588AEBA253}"/>
                </a:ext>
              </a:extLst>
            </p:cNvPr>
            <p:cNvSpPr/>
            <p:nvPr/>
          </p:nvSpPr>
          <p:spPr>
            <a:xfrm>
              <a:off x="1327298" y="4073341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FC8F3F-9FFD-C92E-6143-17794395217B}"/>
                </a:ext>
              </a:extLst>
            </p:cNvPr>
            <p:cNvSpPr txBox="1"/>
            <p:nvPr/>
          </p:nvSpPr>
          <p:spPr>
            <a:xfrm>
              <a:off x="2625278" y="4465525"/>
              <a:ext cx="9261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Explore Solutions and Engage Potential Vendor Partners.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7DD97D-1E0C-6A36-ACFB-A65748086EC5}"/>
                </a:ext>
              </a:extLst>
            </p:cNvPr>
            <p:cNvSpPr/>
            <p:nvPr/>
          </p:nvSpPr>
          <p:spPr>
            <a:xfrm>
              <a:off x="489098" y="3846243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Kiosk with solid fill">
              <a:extLst>
                <a:ext uri="{FF2B5EF4-FFF2-40B4-BE49-F238E27FC236}">
                  <a16:creationId xmlns:a16="http://schemas.microsoft.com/office/drawing/2014/main" id="{05FB1BCF-CC31-7B82-B1CC-8B81142B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9327" y="4037013"/>
              <a:ext cx="1295942" cy="129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3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E866804-BB7C-2DE8-2B84-00FB2187B6ED}"/>
              </a:ext>
            </a:extLst>
          </p:cNvPr>
          <p:cNvGrpSpPr/>
          <p:nvPr/>
        </p:nvGrpSpPr>
        <p:grpSpPr>
          <a:xfrm>
            <a:off x="4286348" y="228600"/>
            <a:ext cx="3257550" cy="2839896"/>
            <a:chOff x="4462175" y="648111"/>
            <a:chExt cx="3257550" cy="28398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3F4F9-F202-A8A0-26CB-5670235F7E50}"/>
                </a:ext>
              </a:extLst>
            </p:cNvPr>
            <p:cNvSpPr txBox="1"/>
            <p:nvPr/>
          </p:nvSpPr>
          <p:spPr>
            <a:xfrm>
              <a:off x="4462175" y="885855"/>
              <a:ext cx="3257550" cy="2377440"/>
            </a:xfrm>
            <a:prstGeom prst="rect">
              <a:avLst/>
            </a:prstGeom>
            <a:noFill/>
            <a:ln w="92075">
              <a:solidFill>
                <a:srgbClr val="188DCB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D17816-DE80-5178-F4B2-C7D3BF850628}"/>
                </a:ext>
              </a:extLst>
            </p:cNvPr>
            <p:cNvSpPr txBox="1"/>
            <p:nvPr/>
          </p:nvSpPr>
          <p:spPr>
            <a:xfrm>
              <a:off x="4535089" y="1179683"/>
              <a:ext cx="304800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AI Features Built into existing software platforms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EMR Systems: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Epic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Athenahealth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eClinicalWorks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Allscripts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Cerner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398E2-343D-7B87-B64E-0AE42E713443}"/>
                </a:ext>
              </a:extLst>
            </p:cNvPr>
            <p:cNvSpPr/>
            <p:nvPr/>
          </p:nvSpPr>
          <p:spPr>
            <a:xfrm>
              <a:off x="4667251" y="648111"/>
              <a:ext cx="2857499" cy="475488"/>
            </a:xfrm>
            <a:prstGeom prst="rect">
              <a:avLst/>
            </a:pr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86DD2-5BEA-801C-17DA-2EB341FA4A47}"/>
                </a:ext>
              </a:extLst>
            </p:cNvPr>
            <p:cNvSpPr txBox="1"/>
            <p:nvPr/>
          </p:nvSpPr>
          <p:spPr>
            <a:xfrm>
              <a:off x="4838700" y="685800"/>
              <a:ext cx="2514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Embedded AI Tools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F2F889-1264-68B7-70D0-398BBA1D5242}"/>
              </a:ext>
            </a:extLst>
          </p:cNvPr>
          <p:cNvGrpSpPr/>
          <p:nvPr/>
        </p:nvGrpSpPr>
        <p:grpSpPr>
          <a:xfrm>
            <a:off x="609600" y="1905000"/>
            <a:ext cx="3257550" cy="3346704"/>
            <a:chOff x="762000" y="2057400"/>
            <a:chExt cx="3257550" cy="33467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90E39-121F-72D2-21E3-5EE32D7579F4}"/>
                </a:ext>
              </a:extLst>
            </p:cNvPr>
            <p:cNvSpPr txBox="1"/>
            <p:nvPr/>
          </p:nvSpPr>
          <p:spPr>
            <a:xfrm>
              <a:off x="762000" y="2295144"/>
              <a:ext cx="3257550" cy="3108960"/>
            </a:xfrm>
            <a:prstGeom prst="rect">
              <a:avLst/>
            </a:prstGeom>
            <a:noFill/>
            <a:ln w="92075">
              <a:solidFill>
                <a:srgbClr val="04233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3F676-E045-6194-E708-28272F03B60E}"/>
                </a:ext>
              </a:extLst>
            </p:cNvPr>
            <p:cNvSpPr txBox="1"/>
            <p:nvPr/>
          </p:nvSpPr>
          <p:spPr>
            <a:xfrm>
              <a:off x="1068324" y="2760375"/>
              <a:ext cx="258927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SaaS Tools that connect to your data &amp; apply AI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Simple setup with connectors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Perfect to Augment capabilities of your EMR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A0E299-E3AB-6140-6A71-F0D9A467F73D}"/>
                </a:ext>
              </a:extLst>
            </p:cNvPr>
            <p:cNvSpPr/>
            <p:nvPr/>
          </p:nvSpPr>
          <p:spPr>
            <a:xfrm>
              <a:off x="962026" y="2057400"/>
              <a:ext cx="2857499" cy="475488"/>
            </a:xfrm>
            <a:prstGeom prst="rect">
              <a:avLst/>
            </a:prstGeom>
            <a:solidFill>
              <a:srgbClr val="04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B1DF02-E9D6-D33C-629D-E91F91EFCE11}"/>
                </a:ext>
              </a:extLst>
            </p:cNvPr>
            <p:cNvSpPr txBox="1"/>
            <p:nvPr/>
          </p:nvSpPr>
          <p:spPr>
            <a:xfrm>
              <a:off x="1029082" y="2095089"/>
              <a:ext cx="27233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Connectable AI Tools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4D77DB-9E69-08E6-8E68-DB33ED41220D}"/>
              </a:ext>
            </a:extLst>
          </p:cNvPr>
          <p:cNvGrpSpPr/>
          <p:nvPr/>
        </p:nvGrpSpPr>
        <p:grpSpPr>
          <a:xfrm>
            <a:off x="7963095" y="1905000"/>
            <a:ext cx="3619305" cy="3346704"/>
            <a:chOff x="7963095" y="2057400"/>
            <a:chExt cx="3619305" cy="33467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C81F73-AF61-CFFD-A1C2-D238B23356B8}"/>
                </a:ext>
              </a:extLst>
            </p:cNvPr>
            <p:cNvSpPr txBox="1"/>
            <p:nvPr/>
          </p:nvSpPr>
          <p:spPr>
            <a:xfrm>
              <a:off x="7963095" y="2295144"/>
              <a:ext cx="3619305" cy="3108960"/>
            </a:xfrm>
            <a:prstGeom prst="rect">
              <a:avLst/>
            </a:prstGeom>
            <a:noFill/>
            <a:ln w="92075">
              <a:solidFill>
                <a:srgbClr val="04233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C779BF-4144-BE1E-061D-2494C9357EDE}"/>
                </a:ext>
              </a:extLst>
            </p:cNvPr>
            <p:cNvSpPr txBox="1"/>
            <p:nvPr/>
          </p:nvSpPr>
          <p:spPr>
            <a:xfrm>
              <a:off x="8282917" y="2605975"/>
              <a:ext cx="2979659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Full platforms to build custom AI solutions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Requires technical set up </a:t>
              </a:r>
              <a:br>
                <a:rPr lang="en-US" sz="1600" dirty="0"/>
              </a:br>
              <a:r>
                <a:rPr lang="en-US" sz="1600" dirty="0"/>
                <a:t>and infrastructure</a:t>
              </a:r>
              <a:br>
                <a:rPr lang="en-US" sz="1600" dirty="0"/>
              </a:b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Microsoft Copilot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7E814E-3D0D-2D1C-C913-B0D2329F1891}"/>
                </a:ext>
              </a:extLst>
            </p:cNvPr>
            <p:cNvSpPr/>
            <p:nvPr/>
          </p:nvSpPr>
          <p:spPr>
            <a:xfrm>
              <a:off x="8145284" y="2057400"/>
              <a:ext cx="3254926" cy="475488"/>
            </a:xfrm>
            <a:prstGeom prst="rect">
              <a:avLst/>
            </a:prstGeom>
            <a:solidFill>
              <a:srgbClr val="0423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9E7AFA-C54C-42C1-3505-405AFB14C611}"/>
                </a:ext>
              </a:extLst>
            </p:cNvPr>
            <p:cNvSpPr txBox="1"/>
            <p:nvPr/>
          </p:nvSpPr>
          <p:spPr>
            <a:xfrm>
              <a:off x="8213651" y="2095089"/>
              <a:ext cx="31181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AI Platforms to Build On</a:t>
              </a:r>
            </a:p>
          </p:txBody>
        </p:sp>
      </p:grpSp>
      <p:pic>
        <p:nvPicPr>
          <p:cNvPr id="44" name="Graphic 43" descr="Head with gears with solid fill">
            <a:extLst>
              <a:ext uri="{FF2B5EF4-FFF2-40B4-BE49-F238E27FC236}">
                <a16:creationId xmlns:a16="http://schemas.microsoft.com/office/drawing/2014/main" id="{9938F08C-8972-D2D2-26ED-4E9F649A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6344" y="3747042"/>
            <a:ext cx="2577558" cy="257755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1A2F70-B715-22B0-D5B0-3A7FE069035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915123" y="2843784"/>
            <a:ext cx="28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F4E806-DC7D-35EC-E741-73332F36A2AF}"/>
              </a:ext>
            </a:extLst>
          </p:cNvPr>
          <p:cNvCxnSpPr>
            <a:cxnSpLocks/>
          </p:cNvCxnSpPr>
          <p:nvPr/>
        </p:nvCxnSpPr>
        <p:spPr>
          <a:xfrm flipH="1" flipV="1">
            <a:off x="4151805" y="3962400"/>
            <a:ext cx="724995" cy="5334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519951E-9996-87F7-DDF9-7367C4CE7695}"/>
              </a:ext>
            </a:extLst>
          </p:cNvPr>
          <p:cNvCxnSpPr>
            <a:cxnSpLocks/>
          </p:cNvCxnSpPr>
          <p:nvPr/>
        </p:nvCxnSpPr>
        <p:spPr>
          <a:xfrm flipV="1">
            <a:off x="5867400" y="3095863"/>
            <a:ext cx="0" cy="7141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23C476-C85A-F006-BEAF-7A446FF5A2BF}"/>
              </a:ext>
            </a:extLst>
          </p:cNvPr>
          <p:cNvCxnSpPr>
            <a:cxnSpLocks/>
          </p:cNvCxnSpPr>
          <p:nvPr/>
        </p:nvCxnSpPr>
        <p:spPr>
          <a:xfrm flipV="1">
            <a:off x="6714077" y="3962400"/>
            <a:ext cx="926791" cy="53340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>
            <a:extLst>
              <a:ext uri="{FF2B5EF4-FFF2-40B4-BE49-F238E27FC236}">
                <a16:creationId xmlns:a16="http://schemas.microsoft.com/office/drawing/2014/main" id="{6E95F313-BD11-08AF-B4E8-BA4347C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23" y="278588"/>
            <a:ext cx="2628851" cy="1185875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Types of AI Tools</a:t>
            </a:r>
          </a:p>
        </p:txBody>
      </p:sp>
    </p:spTree>
    <p:extLst>
      <p:ext uri="{BB962C8B-B14F-4D97-AF65-F5344CB8AC3E}">
        <p14:creationId xmlns:p14="http://schemas.microsoft.com/office/powerpoint/2010/main" val="4419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D50E-582B-C692-795F-BF4201BA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b="1"/>
              <a:t>Sample Medical Copilot Opportunities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B2730E8-B4F0-46B5-2003-C77C7A293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41941"/>
              </p:ext>
            </p:extLst>
          </p:nvPr>
        </p:nvGraphicFramePr>
        <p:xfrm>
          <a:off x="609600" y="160020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8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DE6B9-5620-7861-DA18-40489CD88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823E-251B-F560-D3A6-201E29AB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72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F9084D-0229-5E7D-BAEC-71B7B41F346F}"/>
              </a:ext>
            </a:extLst>
          </p:cNvPr>
          <p:cNvGrpSpPr/>
          <p:nvPr/>
        </p:nvGrpSpPr>
        <p:grpSpPr>
          <a:xfrm>
            <a:off x="519578" y="1665722"/>
            <a:ext cx="12039600" cy="1677484"/>
            <a:chOff x="519578" y="1665722"/>
            <a:chExt cx="12039600" cy="16774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2A0510-04AB-0B0E-BC19-8DC42A53B030}"/>
                </a:ext>
              </a:extLst>
            </p:cNvPr>
            <p:cNvSpPr/>
            <p:nvPr/>
          </p:nvSpPr>
          <p:spPr>
            <a:xfrm>
              <a:off x="1357778" y="1967101"/>
              <a:ext cx="11201400" cy="1300446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5998B9-CF81-4CBC-6E74-0F56A027C79E}"/>
                </a:ext>
              </a:extLst>
            </p:cNvPr>
            <p:cNvSpPr/>
            <p:nvPr/>
          </p:nvSpPr>
          <p:spPr>
            <a:xfrm>
              <a:off x="519578" y="1665722"/>
              <a:ext cx="1677483" cy="167748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640675-45B4-4018-AC17-1D601346EA7D}"/>
                </a:ext>
              </a:extLst>
            </p:cNvPr>
            <p:cNvSpPr txBox="1"/>
            <p:nvPr/>
          </p:nvSpPr>
          <p:spPr>
            <a:xfrm>
              <a:off x="2655758" y="2163247"/>
              <a:ext cx="9261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Highlight the importance of understanding how AI solutions interact with data and security.</a:t>
              </a:r>
            </a:p>
          </p:txBody>
        </p:sp>
        <p:pic>
          <p:nvPicPr>
            <p:cNvPr id="12" name="Graphic 11" descr="Statistics with solid fill">
              <a:extLst>
                <a:ext uri="{FF2B5EF4-FFF2-40B4-BE49-F238E27FC236}">
                  <a16:creationId xmlns:a16="http://schemas.microsoft.com/office/drawing/2014/main" id="{C5AED5CF-CC02-EEE8-B5C9-B510DA38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635" y="1904478"/>
              <a:ext cx="1141326" cy="11413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5DD2B-4EFF-B5DD-4BFB-039EADA62F55}"/>
              </a:ext>
            </a:extLst>
          </p:cNvPr>
          <p:cNvGrpSpPr/>
          <p:nvPr/>
        </p:nvGrpSpPr>
        <p:grpSpPr>
          <a:xfrm>
            <a:off x="489098" y="3846243"/>
            <a:ext cx="12039600" cy="1677483"/>
            <a:chOff x="489098" y="3846243"/>
            <a:chExt cx="12039600" cy="16774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93CC36-6952-A05C-B2A8-6E8B2348E04C}"/>
                </a:ext>
              </a:extLst>
            </p:cNvPr>
            <p:cNvSpPr/>
            <p:nvPr/>
          </p:nvSpPr>
          <p:spPr>
            <a:xfrm>
              <a:off x="1327298" y="4073341"/>
              <a:ext cx="11201400" cy="1300445"/>
            </a:xfrm>
            <a:prstGeom prst="rect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F65840-3144-670C-22B9-5179A0C9C824}"/>
                </a:ext>
              </a:extLst>
            </p:cNvPr>
            <p:cNvSpPr txBox="1"/>
            <p:nvPr/>
          </p:nvSpPr>
          <p:spPr>
            <a:xfrm>
              <a:off x="2625278" y="4308064"/>
              <a:ext cx="8499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Determine Trial Opportunities and Overall Time &amp; Financial Commitment.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C3D9B9-D99B-64E7-36AA-4101FA1206BF}"/>
                </a:ext>
              </a:extLst>
            </p:cNvPr>
            <p:cNvSpPr/>
            <p:nvPr/>
          </p:nvSpPr>
          <p:spPr>
            <a:xfrm>
              <a:off x="489098" y="3846243"/>
              <a:ext cx="1677483" cy="1677483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188DC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Stopwatch 75% with solid fill">
              <a:extLst>
                <a:ext uri="{FF2B5EF4-FFF2-40B4-BE49-F238E27FC236}">
                  <a16:creationId xmlns:a16="http://schemas.microsoft.com/office/drawing/2014/main" id="{55A7AA67-1DD1-CB9A-4DAE-3296232B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8992" y="4029832"/>
              <a:ext cx="1236611" cy="1236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1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2B2D7D-61B4-1321-E41C-5AC0F9B7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F965-C56D-45A5-595D-D0DA850B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2076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Build Awareness &amp; Explore AI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56E9-3289-FDC6-BBB3-09AB25A9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7162800"/>
            <a:ext cx="104394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Educate the Champions team on different types of AI solutions and their potential applications.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Explore Solutions and Engage Potential Vendor Partners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Highlight the importance of understanding how AI solutions interact with data and security.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Determine Trial Opportunities and Overall Time &amp; Financial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21E62-95DA-60E2-1531-D45503181EE4}"/>
              </a:ext>
            </a:extLst>
          </p:cNvPr>
          <p:cNvSpPr txBox="1"/>
          <p:nvPr/>
        </p:nvSpPr>
        <p:spPr>
          <a:xfrm>
            <a:off x="2113019" y="2147279"/>
            <a:ext cx="399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Educate the Champions team on different types of AI solutions and their potential applications.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FEC722-E14D-F5E7-18A8-E681ECBCEB90}"/>
              </a:ext>
            </a:extLst>
          </p:cNvPr>
          <p:cNvSpPr/>
          <p:nvPr/>
        </p:nvSpPr>
        <p:spPr>
          <a:xfrm>
            <a:off x="762000" y="208361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FBB2-E8F1-5CE4-A9C3-A9ED4A432B9A}"/>
              </a:ext>
            </a:extLst>
          </p:cNvPr>
          <p:cNvSpPr txBox="1"/>
          <p:nvPr/>
        </p:nvSpPr>
        <p:spPr>
          <a:xfrm>
            <a:off x="7805737" y="2301167"/>
            <a:ext cx="358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Explore Solutions and Engage Potential Vendor Partners.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CD5C06-DDA1-7B22-12DD-411DAA9BC499}"/>
              </a:ext>
            </a:extLst>
          </p:cNvPr>
          <p:cNvSpPr/>
          <p:nvPr/>
        </p:nvSpPr>
        <p:spPr>
          <a:xfrm>
            <a:off x="6477000" y="208361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E31CD-4DC3-AE56-F96A-AE68A656041F}"/>
              </a:ext>
            </a:extLst>
          </p:cNvPr>
          <p:cNvSpPr txBox="1"/>
          <p:nvPr/>
        </p:nvSpPr>
        <p:spPr>
          <a:xfrm>
            <a:off x="2110355" y="3797469"/>
            <a:ext cx="3764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Highlight the importance of understanding how AI solutions interact with data and security.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AE9F2D-3C9C-2C83-C744-ABB2DDA57344}"/>
              </a:ext>
            </a:extLst>
          </p:cNvPr>
          <p:cNvSpPr/>
          <p:nvPr/>
        </p:nvSpPr>
        <p:spPr>
          <a:xfrm>
            <a:off x="804863" y="373380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0A6A7-1918-6253-DDB9-0CD5D8B4DE31}"/>
              </a:ext>
            </a:extLst>
          </p:cNvPr>
          <p:cNvSpPr txBox="1"/>
          <p:nvPr/>
        </p:nvSpPr>
        <p:spPr>
          <a:xfrm>
            <a:off x="7843837" y="3797469"/>
            <a:ext cx="368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Trial Opportunities and Overall Time &amp; Financial Commitment.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C16285-1C89-8406-6B27-05531220FB65}"/>
              </a:ext>
            </a:extLst>
          </p:cNvPr>
          <p:cNvSpPr/>
          <p:nvPr/>
        </p:nvSpPr>
        <p:spPr>
          <a:xfrm>
            <a:off x="6515101" y="3733800"/>
            <a:ext cx="1143000" cy="1143000"/>
          </a:xfrm>
          <a:prstGeom prst="ellipse">
            <a:avLst/>
          </a:prstGeom>
          <a:noFill/>
          <a:ln w="82550">
            <a:solidFill>
              <a:srgbClr val="188D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B3B4CD-69C0-5B0E-A440-C62EC48AA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4" y="2288964"/>
            <a:ext cx="732293" cy="732293"/>
          </a:xfrm>
          <a:prstGeom prst="rect">
            <a:avLst/>
          </a:prstGeom>
        </p:spPr>
      </p:pic>
      <p:pic>
        <p:nvPicPr>
          <p:cNvPr id="18" name="Graphic 17" descr="Statistics with solid fill">
            <a:extLst>
              <a:ext uri="{FF2B5EF4-FFF2-40B4-BE49-F238E27FC236}">
                <a16:creationId xmlns:a16="http://schemas.microsoft.com/office/drawing/2014/main" id="{A0FE74C4-D6FD-C314-F3AF-49F97E310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690" y="3893627"/>
            <a:ext cx="823347" cy="823347"/>
          </a:xfrm>
          <a:prstGeom prst="rect">
            <a:avLst/>
          </a:prstGeom>
        </p:spPr>
      </p:pic>
      <p:pic>
        <p:nvPicPr>
          <p:cNvPr id="20" name="Graphic 19" descr="Kiosk with solid fill">
            <a:extLst>
              <a:ext uri="{FF2B5EF4-FFF2-40B4-BE49-F238E27FC236}">
                <a16:creationId xmlns:a16="http://schemas.microsoft.com/office/drawing/2014/main" id="{B25C8055-1A1A-0DCF-C2C1-E399AD048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1300" y="2197910"/>
            <a:ext cx="914400" cy="914400"/>
          </a:xfrm>
          <a:prstGeom prst="rect">
            <a:avLst/>
          </a:prstGeom>
        </p:spPr>
      </p:pic>
      <p:pic>
        <p:nvPicPr>
          <p:cNvPr id="22" name="Graphic 21" descr="Stopwatch 75% with solid fill">
            <a:extLst>
              <a:ext uri="{FF2B5EF4-FFF2-40B4-BE49-F238E27FC236}">
                <a16:creationId xmlns:a16="http://schemas.microsoft.com/office/drawing/2014/main" id="{3ACF79A6-ED4E-4E00-39A0-F35B36B7A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9399" y="3848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3534-7E43-6498-B450-0AC42B8D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i="1" dirty="0">
                <a:solidFill>
                  <a:srgbClr val="0070C0"/>
                </a:solidFill>
              </a:rPr>
              <a:t>“The one who becomes the leader </a:t>
            </a:r>
            <a:r>
              <a:rPr lang="en-US" sz="4800" i="1">
                <a:solidFill>
                  <a:srgbClr val="0070C0"/>
                </a:solidFill>
              </a:rPr>
              <a:t>in [AI</a:t>
            </a:r>
            <a:r>
              <a:rPr lang="en-US" sz="4800" i="1" dirty="0">
                <a:solidFill>
                  <a:srgbClr val="0070C0"/>
                </a:solidFill>
              </a:rPr>
              <a:t>]</a:t>
            </a:r>
            <a:r>
              <a:rPr lang="en-US" sz="4800" i="1">
                <a:solidFill>
                  <a:srgbClr val="0070C0"/>
                </a:solidFill>
              </a:rPr>
              <a:t> </a:t>
            </a:r>
            <a:r>
              <a:rPr lang="en-US" sz="4800" i="1" dirty="0">
                <a:solidFill>
                  <a:srgbClr val="0070C0"/>
                </a:solidFill>
              </a:rPr>
              <a:t>will be the ruler of the world”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Vladimir Putin</a:t>
            </a:r>
          </a:p>
          <a:p>
            <a:pPr marL="0" indent="0">
              <a:buNone/>
            </a:pP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036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3AE5-B4CD-BB1E-3246-67F4B951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Copilot by default is </a:t>
            </a:r>
            <a:r>
              <a:rPr lang="en-US" sz="4000" b="1" i="1" u="sng" dirty="0"/>
              <a:t>not</a:t>
            </a:r>
            <a:r>
              <a:rPr lang="en-US" sz="4000" b="1" dirty="0"/>
              <a:t> HIPAA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6934-39FD-A065-1661-CEDE9E24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Deployed in a </a:t>
            </a:r>
            <a:r>
              <a:rPr lang="en-US" b="1" dirty="0"/>
              <a:t>HIPAA-ready Microsoft 365 environment</a:t>
            </a:r>
            <a:r>
              <a:rPr lang="en-US" dirty="0"/>
              <a:t>.</a:t>
            </a:r>
          </a:p>
          <a:p>
            <a:r>
              <a:rPr lang="en-US" dirty="0"/>
              <a:t>Configured with </a:t>
            </a:r>
            <a:r>
              <a:rPr lang="en-US" b="1" dirty="0"/>
              <a:t>encryption, access controls, and audit trails</a:t>
            </a:r>
            <a:r>
              <a:rPr lang="en-US" dirty="0"/>
              <a:t>.</a:t>
            </a:r>
          </a:p>
          <a:p>
            <a:r>
              <a:rPr lang="en-US" dirty="0"/>
              <a:t>Used by staff trained in </a:t>
            </a:r>
            <a:r>
              <a:rPr lang="en-US" b="1" dirty="0"/>
              <a:t>HIPAA-compliant workflows</a:t>
            </a:r>
            <a:r>
              <a:rPr lang="en-US" dirty="0"/>
              <a:t>.</a:t>
            </a:r>
          </a:p>
          <a:p>
            <a:r>
              <a:rPr lang="en-US" dirty="0"/>
              <a:t>Enable </a:t>
            </a:r>
            <a:r>
              <a:rPr lang="en-US" b="1" dirty="0"/>
              <a:t>Data Loss Prevention (DLP)</a:t>
            </a:r>
            <a:r>
              <a:rPr lang="en-US" dirty="0"/>
              <a:t> and </a:t>
            </a:r>
            <a:r>
              <a:rPr lang="en-US" b="1" dirty="0"/>
              <a:t>Information Protection</a:t>
            </a:r>
            <a:r>
              <a:rPr lang="en-US" dirty="0"/>
              <a:t>.</a:t>
            </a:r>
          </a:p>
          <a:p>
            <a:r>
              <a:rPr lang="en-US" dirty="0"/>
              <a:t>Restrict Copilot access to </a:t>
            </a:r>
            <a:r>
              <a:rPr lang="en-US" b="1" dirty="0"/>
              <a:t>authorized users only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2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6B4CAE8-422D-47EA-8087-F68D242427E8}"/>
              </a:ext>
            </a:extLst>
          </p:cNvPr>
          <p:cNvSpPr>
            <a:spLocks/>
          </p:cNvSpPr>
          <p:nvPr/>
        </p:nvSpPr>
        <p:spPr bwMode="auto">
          <a:xfrm>
            <a:off x="2608214" y="3062968"/>
            <a:ext cx="1458084" cy="284804"/>
          </a:xfrm>
          <a:custGeom>
            <a:avLst/>
            <a:gdLst>
              <a:gd name="T0" fmla="*/ 452 w 452"/>
              <a:gd name="T1" fmla="*/ 88 h 88"/>
              <a:gd name="T2" fmla="*/ 146 w 452"/>
              <a:gd name="T3" fmla="*/ 88 h 88"/>
              <a:gd name="T4" fmla="*/ 0 w 452"/>
              <a:gd name="T5" fmla="*/ 0 h 88"/>
              <a:gd name="T6" fmla="*/ 307 w 452"/>
              <a:gd name="T7" fmla="*/ 0 h 88"/>
              <a:gd name="T8" fmla="*/ 452 w 452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88">
                <a:moveTo>
                  <a:pt x="452" y="88"/>
                </a:moveTo>
                <a:cubicBezTo>
                  <a:pt x="146" y="88"/>
                  <a:pt x="146" y="88"/>
                  <a:pt x="146" y="88"/>
                </a:cubicBezTo>
                <a:cubicBezTo>
                  <a:pt x="146" y="88"/>
                  <a:pt x="1" y="0"/>
                  <a:pt x="0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07" y="0"/>
                  <a:pt x="452" y="88"/>
                  <a:pt x="452" y="8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3D966-5727-490A-A600-D46559B38DBF}"/>
              </a:ext>
            </a:extLst>
          </p:cNvPr>
          <p:cNvSpPr>
            <a:spLocks/>
          </p:cNvSpPr>
          <p:nvPr/>
        </p:nvSpPr>
        <p:spPr bwMode="auto">
          <a:xfrm>
            <a:off x="1782422" y="4425664"/>
            <a:ext cx="3093322" cy="297067"/>
          </a:xfrm>
          <a:custGeom>
            <a:avLst/>
            <a:gdLst>
              <a:gd name="T0" fmla="*/ 959 w 959"/>
              <a:gd name="T1" fmla="*/ 92 h 92"/>
              <a:gd name="T2" fmla="*/ 148 w 959"/>
              <a:gd name="T3" fmla="*/ 92 h 92"/>
              <a:gd name="T4" fmla="*/ 0 w 959"/>
              <a:gd name="T5" fmla="*/ 0 h 92"/>
              <a:gd name="T6" fmla="*/ 812 w 959"/>
              <a:gd name="T7" fmla="*/ 0 h 92"/>
              <a:gd name="T8" fmla="*/ 959 w 959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2">
                <a:moveTo>
                  <a:pt x="959" y="92"/>
                </a:moveTo>
                <a:cubicBezTo>
                  <a:pt x="148" y="92"/>
                  <a:pt x="148" y="92"/>
                  <a:pt x="148" y="92"/>
                </a:cubicBezTo>
                <a:cubicBezTo>
                  <a:pt x="0" y="0"/>
                  <a:pt x="0" y="0"/>
                  <a:pt x="0" y="0"/>
                </a:cubicBezTo>
                <a:cubicBezTo>
                  <a:pt x="812" y="0"/>
                  <a:pt x="812" y="0"/>
                  <a:pt x="812" y="0"/>
                </a:cubicBezTo>
                <a:cubicBezTo>
                  <a:pt x="812" y="0"/>
                  <a:pt x="958" y="91"/>
                  <a:pt x="959" y="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A1764C1-7364-474E-90C4-5FCE62573898}"/>
              </a:ext>
            </a:extLst>
          </p:cNvPr>
          <p:cNvSpPr>
            <a:spLocks/>
          </p:cNvSpPr>
          <p:nvPr/>
        </p:nvSpPr>
        <p:spPr bwMode="auto">
          <a:xfrm>
            <a:off x="2606848" y="1963271"/>
            <a:ext cx="1271396" cy="1113323"/>
          </a:xfrm>
          <a:custGeom>
            <a:avLst/>
            <a:gdLst>
              <a:gd name="T0" fmla="*/ 0 w 933"/>
              <a:gd name="T1" fmla="*/ 817 h 817"/>
              <a:gd name="T2" fmla="*/ 466 w 933"/>
              <a:gd name="T3" fmla="*/ 0 h 817"/>
              <a:gd name="T4" fmla="*/ 933 w 933"/>
              <a:gd name="T5" fmla="*/ 817 h 817"/>
              <a:gd name="T6" fmla="*/ 0 w 933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3" h="817">
                <a:moveTo>
                  <a:pt x="0" y="817"/>
                </a:moveTo>
                <a:lnTo>
                  <a:pt x="466" y="0"/>
                </a:lnTo>
                <a:lnTo>
                  <a:pt x="933" y="817"/>
                </a:lnTo>
                <a:lnTo>
                  <a:pt x="0" y="8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365760" tIns="548640" rIns="36576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endParaRPr lang="en-US">
              <a:solidFill>
                <a:srgbClr val="FFFFFF"/>
              </a:solidFill>
              <a:latin typeface="Aptos" panose="020B0004020202020204" pitchFamily="34" charset="0"/>
              <a:ea typeface="Bebas Neue" charset="0"/>
              <a:cs typeface="Bebas Neue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6CB0A2-0027-45DD-90C2-D44ABCFC6C5C}"/>
              </a:ext>
            </a:extLst>
          </p:cNvPr>
          <p:cNvGrpSpPr/>
          <p:nvPr/>
        </p:nvGrpSpPr>
        <p:grpSpPr>
          <a:xfrm>
            <a:off x="1789235" y="3274469"/>
            <a:ext cx="2912082" cy="1204055"/>
            <a:chOff x="9319449" y="5581800"/>
            <a:chExt cx="5740221" cy="2373402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B4551D8-C1D6-4BA9-BB7A-0D8C59156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449" y="5661823"/>
              <a:ext cx="5740221" cy="2213356"/>
            </a:xfrm>
            <a:custGeom>
              <a:avLst/>
              <a:gdLst>
                <a:gd name="T0" fmla="*/ 471 w 2137"/>
                <a:gd name="T1" fmla="*/ 0 h 824"/>
                <a:gd name="T2" fmla="*/ 1666 w 2137"/>
                <a:gd name="T3" fmla="*/ 0 h 824"/>
                <a:gd name="T4" fmla="*/ 2137 w 2137"/>
                <a:gd name="T5" fmla="*/ 824 h 824"/>
                <a:gd name="T6" fmla="*/ 0 w 2137"/>
                <a:gd name="T7" fmla="*/ 824 h 824"/>
                <a:gd name="T8" fmla="*/ 471 w 2137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7" h="824">
                  <a:moveTo>
                    <a:pt x="471" y="0"/>
                  </a:moveTo>
                  <a:lnTo>
                    <a:pt x="1666" y="0"/>
                  </a:lnTo>
                  <a:lnTo>
                    <a:pt x="2137" y="824"/>
                  </a:lnTo>
                  <a:lnTo>
                    <a:pt x="0" y="824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0" tIns="0" rIns="45720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0A9381-08BE-44F1-8B02-13A5856F3E8D}"/>
                </a:ext>
              </a:extLst>
            </p:cNvPr>
            <p:cNvSpPr txBox="1"/>
            <p:nvPr/>
          </p:nvSpPr>
          <p:spPr>
            <a:xfrm>
              <a:off x="12006927" y="5581800"/>
              <a:ext cx="365267" cy="237340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720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32E24C-3798-4F5D-B5F2-8337FB124BCA}"/>
              </a:ext>
            </a:extLst>
          </p:cNvPr>
          <p:cNvGrpSpPr/>
          <p:nvPr/>
        </p:nvGrpSpPr>
        <p:grpSpPr>
          <a:xfrm>
            <a:off x="972979" y="4490084"/>
            <a:ext cx="4548681" cy="1574532"/>
            <a:chOff x="7710467" y="7977987"/>
            <a:chExt cx="8966241" cy="310367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CD5542E-7695-4F59-BB1C-86B4E3F2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67" y="8428519"/>
              <a:ext cx="8966241" cy="2202611"/>
            </a:xfrm>
            <a:custGeom>
              <a:avLst/>
              <a:gdLst>
                <a:gd name="T0" fmla="*/ 2864 w 3338"/>
                <a:gd name="T1" fmla="*/ 0 h 820"/>
                <a:gd name="T2" fmla="*/ 3338 w 3338"/>
                <a:gd name="T3" fmla="*/ 820 h 820"/>
                <a:gd name="T4" fmla="*/ 1654 w 3338"/>
                <a:gd name="T5" fmla="*/ 820 h 820"/>
                <a:gd name="T6" fmla="*/ 0 w 3338"/>
                <a:gd name="T7" fmla="*/ 820 h 820"/>
                <a:gd name="T8" fmla="*/ 468 w 3338"/>
                <a:gd name="T9" fmla="*/ 0 h 820"/>
                <a:gd name="T10" fmla="*/ 2864 w 3338"/>
                <a:gd name="T11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8" h="820">
                  <a:moveTo>
                    <a:pt x="2864" y="0"/>
                  </a:moveTo>
                  <a:lnTo>
                    <a:pt x="3338" y="820"/>
                  </a:lnTo>
                  <a:lnTo>
                    <a:pt x="1654" y="820"/>
                  </a:lnTo>
                  <a:lnTo>
                    <a:pt x="0" y="820"/>
                  </a:lnTo>
                  <a:lnTo>
                    <a:pt x="468" y="0"/>
                  </a:lnTo>
                  <a:lnTo>
                    <a:pt x="286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0" tIns="0" rIns="45720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ptos" panose="020B00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B56FE0-A9CB-473A-A79D-72C7B3DD0B93}"/>
                </a:ext>
              </a:extLst>
            </p:cNvPr>
            <p:cNvSpPr txBox="1"/>
            <p:nvPr/>
          </p:nvSpPr>
          <p:spPr>
            <a:xfrm>
              <a:off x="12037158" y="7977987"/>
              <a:ext cx="365265" cy="31036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9600">
                <a:solidFill>
                  <a:srgbClr val="FFFFFF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EDB6EA9-DFF4-44D7-B46C-20DEB2C55F2B}"/>
              </a:ext>
            </a:extLst>
          </p:cNvPr>
          <p:cNvSpPr txBox="1"/>
          <p:nvPr/>
        </p:nvSpPr>
        <p:spPr>
          <a:xfrm>
            <a:off x="2180228" y="4922669"/>
            <a:ext cx="2124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20562-9F40-4F7D-9711-9197D8D4C7CF}"/>
              </a:ext>
            </a:extLst>
          </p:cNvPr>
          <p:cNvSpPr txBox="1"/>
          <p:nvPr/>
        </p:nvSpPr>
        <p:spPr>
          <a:xfrm>
            <a:off x="2223102" y="3600417"/>
            <a:ext cx="2124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93208-81F7-46BD-B667-85AF3FDD8E8A}"/>
              </a:ext>
            </a:extLst>
          </p:cNvPr>
          <p:cNvSpPr txBox="1"/>
          <p:nvPr/>
        </p:nvSpPr>
        <p:spPr>
          <a:xfrm>
            <a:off x="2198294" y="2453259"/>
            <a:ext cx="21246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DD3FEE-4F58-4907-A16A-E7637DFA18C8}"/>
              </a:ext>
            </a:extLst>
          </p:cNvPr>
          <p:cNvGrpSpPr/>
          <p:nvPr/>
        </p:nvGrpSpPr>
        <p:grpSpPr>
          <a:xfrm>
            <a:off x="4383221" y="2069398"/>
            <a:ext cx="7056999" cy="686927"/>
            <a:chOff x="8261502" y="2271061"/>
            <a:chExt cx="6376165" cy="6869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BC6E92-F6E3-498B-BE6D-58A13FCED4F6}"/>
                </a:ext>
              </a:extLst>
            </p:cNvPr>
            <p:cNvSpPr txBox="1"/>
            <p:nvPr/>
          </p:nvSpPr>
          <p:spPr>
            <a:xfrm>
              <a:off x="8261502" y="2271061"/>
              <a:ext cx="591553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365 Compliance (MS Purview)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8FC815-3068-4E5C-B82A-838ACC819BAE}"/>
                </a:ext>
              </a:extLst>
            </p:cNvPr>
            <p:cNvSpPr txBox="1"/>
            <p:nvPr/>
          </p:nvSpPr>
          <p:spPr>
            <a:xfrm>
              <a:off x="8261502" y="2680989"/>
              <a:ext cx="63761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" panose="020B0004020202020204" pitchFamily="34" charset="0"/>
                </a:rPr>
                <a:t>Data Loss Prevention (incl AI), Sensitivity Labeling, Retention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C49755-5898-41E3-B4ED-D15D6A9FC15A}"/>
              </a:ext>
            </a:extLst>
          </p:cNvPr>
          <p:cNvGrpSpPr/>
          <p:nvPr/>
        </p:nvGrpSpPr>
        <p:grpSpPr>
          <a:xfrm>
            <a:off x="6009819" y="4811967"/>
            <a:ext cx="5600470" cy="651038"/>
            <a:chOff x="8261502" y="2304853"/>
            <a:chExt cx="4913693" cy="6510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924FCA-6B3E-4437-B9AE-0C6E1DFADF9E}"/>
                </a:ext>
              </a:extLst>
            </p:cNvPr>
            <p:cNvSpPr txBox="1"/>
            <p:nvPr/>
          </p:nvSpPr>
          <p:spPr>
            <a:xfrm>
              <a:off x="8261502" y="2304853"/>
              <a:ext cx="405045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Microsoft 365 Structure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CF65E5-3239-4DA1-8691-908B6889A604}"/>
                </a:ext>
              </a:extLst>
            </p:cNvPr>
            <p:cNvSpPr txBox="1"/>
            <p:nvPr/>
          </p:nvSpPr>
          <p:spPr>
            <a:xfrm>
              <a:off x="8261502" y="2678892"/>
              <a:ext cx="491369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" panose="020B0004020202020204" pitchFamily="34" charset="0"/>
                </a:rPr>
                <a:t>Tenant setup, MS Teams &amp; SharePoint Site structure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850A47-8A7D-4518-B02E-37406B6C05DE}"/>
              </a:ext>
            </a:extLst>
          </p:cNvPr>
          <p:cNvGrpSpPr/>
          <p:nvPr/>
        </p:nvGrpSpPr>
        <p:grpSpPr>
          <a:xfrm>
            <a:off x="5215477" y="3415751"/>
            <a:ext cx="5907820" cy="657558"/>
            <a:chOff x="1107818" y="2352355"/>
            <a:chExt cx="2516901" cy="6575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7E7E88-2CDE-4AC7-80F3-1684EF278D79}"/>
                </a:ext>
              </a:extLst>
            </p:cNvPr>
            <p:cNvSpPr txBox="1"/>
            <p:nvPr/>
          </p:nvSpPr>
          <p:spPr>
            <a:xfrm>
              <a:off x="1107818" y="2352355"/>
              <a:ext cx="251690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Microsoft 365 Governance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6E70E6-76B4-48EF-8625-C559EC9BED63}"/>
                </a:ext>
              </a:extLst>
            </p:cNvPr>
            <p:cNvSpPr txBox="1"/>
            <p:nvPr/>
          </p:nvSpPr>
          <p:spPr>
            <a:xfrm>
              <a:off x="1107818" y="2732914"/>
              <a:ext cx="251690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Aptos" panose="020B0004020202020204" pitchFamily="34" charset="0"/>
                </a:rPr>
                <a:t>Managing Cost, Clutter, Compliance &amp; Copilot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4D5348-5DFC-4F27-89EB-920DAF7780A0}"/>
              </a:ext>
            </a:extLst>
          </p:cNvPr>
          <p:cNvSpPr txBox="1"/>
          <p:nvPr/>
        </p:nvSpPr>
        <p:spPr>
          <a:xfrm>
            <a:off x="2198294" y="1264848"/>
            <a:ext cx="8314478" cy="6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+mj-ea"/>
                <a:cs typeface="+mj-cs"/>
              </a:rPr>
              <a:t>Microsoft 365 Maturity Roadmap</a:t>
            </a:r>
          </a:p>
        </p:txBody>
      </p:sp>
      <p:pic>
        <p:nvPicPr>
          <p:cNvPr id="33" name="Graphic 32" descr="Home with solid fill">
            <a:extLst>
              <a:ext uri="{FF2B5EF4-FFF2-40B4-BE49-F238E27FC236}">
                <a16:creationId xmlns:a16="http://schemas.microsoft.com/office/drawing/2014/main" id="{A5E24625-59B4-A5AA-D2CF-CFA94736A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9159" y="4861295"/>
            <a:ext cx="538428" cy="538428"/>
          </a:xfrm>
          <a:prstGeom prst="rect">
            <a:avLst/>
          </a:prstGeom>
        </p:spPr>
      </p:pic>
      <p:pic>
        <p:nvPicPr>
          <p:cNvPr id="35" name="Graphic 34" descr="Checklist with solid fill">
            <a:extLst>
              <a:ext uri="{FF2B5EF4-FFF2-40B4-BE49-F238E27FC236}">
                <a16:creationId xmlns:a16="http://schemas.microsoft.com/office/drawing/2014/main" id="{398A9F94-E64A-C0ED-3E7C-C78C96D1C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0590" y="3457592"/>
            <a:ext cx="596901" cy="596901"/>
          </a:xfrm>
          <a:prstGeom prst="rect">
            <a:avLst/>
          </a:prstGeom>
        </p:spPr>
      </p:pic>
      <p:pic>
        <p:nvPicPr>
          <p:cNvPr id="41" name="Graphic 40" descr="Magnifying glass with solid fill">
            <a:extLst>
              <a:ext uri="{FF2B5EF4-FFF2-40B4-BE49-F238E27FC236}">
                <a16:creationId xmlns:a16="http://schemas.microsoft.com/office/drawing/2014/main" id="{50907158-A10B-AD6B-D155-A8DF446C6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6030" y="2131780"/>
            <a:ext cx="596900" cy="596900"/>
          </a:xfrm>
          <a:prstGeom prst="rect">
            <a:avLst/>
          </a:prstGeom>
        </p:spPr>
      </p:pic>
      <p:sp>
        <p:nvSpPr>
          <p:cNvPr id="50" name="Left Bracket 49">
            <a:extLst>
              <a:ext uri="{FF2B5EF4-FFF2-40B4-BE49-F238E27FC236}">
                <a16:creationId xmlns:a16="http://schemas.microsoft.com/office/drawing/2014/main" id="{9490AD9F-0F27-CECD-5B90-039875D2A0AE}"/>
              </a:ext>
            </a:extLst>
          </p:cNvPr>
          <p:cNvSpPr/>
          <p:nvPr/>
        </p:nvSpPr>
        <p:spPr>
          <a:xfrm>
            <a:off x="646114" y="1569702"/>
            <a:ext cx="815875" cy="466356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C2B8FE1-4313-67BA-1F61-DF6191B500BE}"/>
              </a:ext>
            </a:extLst>
          </p:cNvPr>
          <p:cNvSpPr txBox="1">
            <a:spLocks/>
          </p:cNvSpPr>
          <p:nvPr/>
        </p:nvSpPr>
        <p:spPr>
          <a:xfrm rot="16200000">
            <a:off x="-1772890" y="3463884"/>
            <a:ext cx="4663566" cy="875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BDD5F-C74B-8751-5781-B8CECD74D0C6}"/>
              </a:ext>
            </a:extLst>
          </p:cNvPr>
          <p:cNvSpPr txBox="1"/>
          <p:nvPr/>
        </p:nvSpPr>
        <p:spPr>
          <a:xfrm>
            <a:off x="558892" y="364629"/>
            <a:ext cx="632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4233F"/>
                </a:solidFill>
                <a:latin typeface="+mj-lt"/>
                <a:ea typeface="+mj-ea"/>
                <a:cs typeface="+mj-cs"/>
              </a:rPr>
              <a:t>Before you Deploy… Copilot</a:t>
            </a:r>
          </a:p>
        </p:txBody>
      </p:sp>
    </p:spTree>
    <p:extLst>
      <p:ext uri="{BB962C8B-B14F-4D97-AF65-F5344CB8AC3E}">
        <p14:creationId xmlns:p14="http://schemas.microsoft.com/office/powerpoint/2010/main" val="35878108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/>
      <p:bldP spid="7" grpId="0"/>
      <p:bldP spid="8" grpId="0"/>
      <p:bldP spid="50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73314-3942-A7FF-8695-00B4B55DF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95F1-6BF2-42D2-7457-252AFFAB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5853533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Deploy, Iterate &amp;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1B1A4-92BF-D172-70DD-19B7B03A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70151" y="1627686"/>
            <a:ext cx="61722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Deploy Prioritized AI Initiatives aligned with AI Mission and Value-Based Framework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Engage Champions for Training and Early Support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Define clear metrics for success and establish a process for continuous improvement.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Ensure there is a mechanism for reporting issues and gathering feedback.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1DB6A8-AA7D-E6F6-F5AE-4D504D3174D9}"/>
              </a:ext>
            </a:extLst>
          </p:cNvPr>
          <p:cNvGrpSpPr/>
          <p:nvPr/>
        </p:nvGrpSpPr>
        <p:grpSpPr>
          <a:xfrm>
            <a:off x="14478000" y="1416589"/>
            <a:ext cx="4786008" cy="4267200"/>
            <a:chOff x="7010400" y="838200"/>
            <a:chExt cx="4786008" cy="42672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2A444D-C182-8768-55AB-F1E4F9AF4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4408" y="838200"/>
              <a:ext cx="4357992" cy="42672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BC2D9C-4D8F-2ECF-9913-A1B618EAA223}"/>
                </a:ext>
              </a:extLst>
            </p:cNvPr>
            <p:cNvSpPr txBox="1"/>
            <p:nvPr/>
          </p:nvSpPr>
          <p:spPr>
            <a:xfrm>
              <a:off x="8809206" y="1657290"/>
              <a:ext cx="1188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DEPLOY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293042-0960-757D-8812-CB9FF9D4D709}"/>
                </a:ext>
              </a:extLst>
            </p:cNvPr>
            <p:cNvSpPr txBox="1"/>
            <p:nvPr/>
          </p:nvSpPr>
          <p:spPr>
            <a:xfrm>
              <a:off x="10591800" y="3733800"/>
              <a:ext cx="1204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ITERATE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FD4BB9-71B9-F051-3206-86051056BC22}"/>
                </a:ext>
              </a:extLst>
            </p:cNvPr>
            <p:cNvSpPr txBox="1"/>
            <p:nvPr/>
          </p:nvSpPr>
          <p:spPr>
            <a:xfrm>
              <a:off x="7010400" y="3733800"/>
              <a:ext cx="1439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MEASURE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3EA2423-C8D1-9F43-E25A-B242DDBB6D70}"/>
              </a:ext>
            </a:extLst>
          </p:cNvPr>
          <p:cNvSpPr txBox="1"/>
          <p:nvPr/>
        </p:nvSpPr>
        <p:spPr>
          <a:xfrm>
            <a:off x="885292" y="1127760"/>
            <a:ext cx="5120640" cy="1005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Deploy Prioritized AI Initiatives aligned with AI Mission and Value-Based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F5CE5-8628-68CB-0A10-F129205B0466}"/>
              </a:ext>
            </a:extLst>
          </p:cNvPr>
          <p:cNvSpPr txBox="1"/>
          <p:nvPr/>
        </p:nvSpPr>
        <p:spPr>
          <a:xfrm>
            <a:off x="885292" y="2372116"/>
            <a:ext cx="5120640" cy="1005840"/>
          </a:xfrm>
          <a:prstGeom prst="rect">
            <a:avLst/>
          </a:prstGeom>
          <a:noFill/>
          <a:ln w="57150">
            <a:solidFill>
              <a:srgbClr val="1C468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Engage Champions for Training and </a:t>
            </a:r>
          </a:p>
          <a:p>
            <a:pPr algn="ctr"/>
            <a:r>
              <a:rPr lang="en-US" dirty="0"/>
              <a:t>Early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A3212-E21D-F831-2F6D-15C784795D01}"/>
              </a:ext>
            </a:extLst>
          </p:cNvPr>
          <p:cNvSpPr txBox="1"/>
          <p:nvPr/>
        </p:nvSpPr>
        <p:spPr>
          <a:xfrm>
            <a:off x="885292" y="3616472"/>
            <a:ext cx="5120640" cy="1005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Define clear metrics for success and establish a process for continuous improvement.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D45676-CC46-FD74-437E-645BC5AACD78}"/>
              </a:ext>
            </a:extLst>
          </p:cNvPr>
          <p:cNvSpPr txBox="1"/>
          <p:nvPr/>
        </p:nvSpPr>
        <p:spPr>
          <a:xfrm>
            <a:off x="885292" y="4860829"/>
            <a:ext cx="5120640" cy="1005840"/>
          </a:xfrm>
          <a:prstGeom prst="rect">
            <a:avLst/>
          </a:prstGeom>
          <a:noFill/>
          <a:ln w="57150">
            <a:solidFill>
              <a:srgbClr val="1C468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Ensure there is a mechanism for reporting issues and gathering feedback.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E6B3EC-657A-C0AE-6F62-D08C8B389270}"/>
              </a:ext>
            </a:extLst>
          </p:cNvPr>
          <p:cNvGrpSpPr/>
          <p:nvPr/>
        </p:nvGrpSpPr>
        <p:grpSpPr>
          <a:xfrm>
            <a:off x="6809834" y="1111407"/>
            <a:ext cx="4616194" cy="4390858"/>
            <a:chOff x="6608814" y="976659"/>
            <a:chExt cx="4616194" cy="439085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D03663C-68EA-C3CF-67F5-3040BB085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814" y="976659"/>
              <a:ext cx="4616194" cy="4390858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25D999-015E-516E-7102-2B2D05A81872}"/>
                </a:ext>
              </a:extLst>
            </p:cNvPr>
            <p:cNvSpPr/>
            <p:nvPr/>
          </p:nvSpPr>
          <p:spPr>
            <a:xfrm rot="4247390">
              <a:off x="7228310" y="1437110"/>
              <a:ext cx="3266918" cy="3266918"/>
            </a:xfrm>
            <a:prstGeom prst="ellipse">
              <a:avLst/>
            </a:prstGeom>
            <a:gradFill flip="none" rotWithShape="1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BBE19A-7602-E4E6-7C17-F58DD00B2C66}"/>
              </a:ext>
            </a:extLst>
          </p:cNvPr>
          <p:cNvCxnSpPr>
            <a:cxnSpLocks/>
          </p:cNvCxnSpPr>
          <p:nvPr/>
        </p:nvCxnSpPr>
        <p:spPr>
          <a:xfrm>
            <a:off x="9067800" y="1488562"/>
            <a:ext cx="0" cy="344424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C5A5F3-305D-B170-50A8-0F8110BB1744}"/>
              </a:ext>
            </a:extLst>
          </p:cNvPr>
          <p:cNvCxnSpPr>
            <a:cxnSpLocks/>
          </p:cNvCxnSpPr>
          <p:nvPr/>
        </p:nvCxnSpPr>
        <p:spPr>
          <a:xfrm flipH="1">
            <a:off x="7391400" y="3210682"/>
            <a:ext cx="3352800" cy="0"/>
          </a:xfrm>
          <a:prstGeom prst="line">
            <a:avLst/>
          </a:prstGeom>
          <a:ln w="952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D9E17E-3EC6-12FF-08D3-4EF9C4DA4476}"/>
              </a:ext>
            </a:extLst>
          </p:cNvPr>
          <p:cNvSpPr txBox="1"/>
          <p:nvPr/>
        </p:nvSpPr>
        <p:spPr>
          <a:xfrm>
            <a:off x="7675036" y="3480866"/>
            <a:ext cx="128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2F1BE4-1AFE-9784-256B-7B8610254588}"/>
              </a:ext>
            </a:extLst>
          </p:cNvPr>
          <p:cNvSpPr txBox="1"/>
          <p:nvPr/>
        </p:nvSpPr>
        <p:spPr>
          <a:xfrm>
            <a:off x="9361767" y="3480866"/>
            <a:ext cx="7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DF341D-B443-9844-2061-84B0DCCE51B9}"/>
              </a:ext>
            </a:extLst>
          </p:cNvPr>
          <p:cNvSpPr txBox="1"/>
          <p:nvPr/>
        </p:nvSpPr>
        <p:spPr>
          <a:xfrm>
            <a:off x="7950336" y="2478834"/>
            <a:ext cx="79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F29B94-8B0D-CD0C-7AAD-9495CA5D56AC}"/>
              </a:ext>
            </a:extLst>
          </p:cNvPr>
          <p:cNvSpPr txBox="1"/>
          <p:nvPr/>
        </p:nvSpPr>
        <p:spPr>
          <a:xfrm>
            <a:off x="9262209" y="2478834"/>
            <a:ext cx="99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90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248B3-7E0E-4F8C-6739-B53FF7BD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A82E2C-1621-435E-94F1-EF75AE36A91A}"/>
              </a:ext>
            </a:extLst>
          </p:cNvPr>
          <p:cNvSpPr/>
          <p:nvPr/>
        </p:nvSpPr>
        <p:spPr>
          <a:xfrm>
            <a:off x="1447800" y="3581400"/>
            <a:ext cx="9525000" cy="2209800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6D98E-9230-9A31-13B6-CA1EB308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Oversight – Governance, Risk &amp; 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888D-5E82-E4CA-B9BE-7078EA795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295400"/>
            <a:ext cx="9906000" cy="16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Implement or Incorporate AI Initiatives into Oversight &amp; Governance methodology.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Check &amp; Balance to ensure AI initiatives comply with policies and regulations.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Monitor for unintended consequences and adjust as necessary.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D0062B-94B4-87AB-2561-38700AED32A5}"/>
              </a:ext>
            </a:extLst>
          </p:cNvPr>
          <p:cNvSpPr txBox="1">
            <a:spLocks/>
          </p:cNvSpPr>
          <p:nvPr/>
        </p:nvSpPr>
        <p:spPr>
          <a:xfrm>
            <a:off x="2835902" y="4087120"/>
            <a:ext cx="7239000" cy="1153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New systems may conflict with existing internal policies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Disrupted or lost logs in migration process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Inherited or unaddressed bias in legacy models/data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41B20B-806D-3D18-B4B6-54164EE16FF8}"/>
              </a:ext>
            </a:extLst>
          </p:cNvPr>
          <p:cNvSpPr/>
          <p:nvPr/>
        </p:nvSpPr>
        <p:spPr>
          <a:xfrm>
            <a:off x="-228600" y="3355992"/>
            <a:ext cx="3971924" cy="45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DC1DAB-B134-C71D-EC1D-3158C53B21B6}"/>
              </a:ext>
            </a:extLst>
          </p:cNvPr>
          <p:cNvSpPr txBox="1">
            <a:spLocks/>
          </p:cNvSpPr>
          <p:nvPr/>
        </p:nvSpPr>
        <p:spPr>
          <a:xfrm>
            <a:off x="-228600" y="3296421"/>
            <a:ext cx="3971924" cy="4263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Potential Risks: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C8CBD-E26D-A9E5-45B4-AEB184D3D6B5}"/>
              </a:ext>
            </a:extLst>
          </p:cNvPr>
          <p:cNvSpPr/>
          <p:nvPr/>
        </p:nvSpPr>
        <p:spPr>
          <a:xfrm>
            <a:off x="695324" y="3983312"/>
            <a:ext cx="1571182" cy="14268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Warning with solid fill">
            <a:extLst>
              <a:ext uri="{FF2B5EF4-FFF2-40B4-BE49-F238E27FC236}">
                <a16:creationId xmlns:a16="http://schemas.microsoft.com/office/drawing/2014/main" id="{AEBDF9EB-F4E2-813E-DE32-5B4D6D5F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04" y="4035408"/>
            <a:ext cx="1205022" cy="12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7CC930-104D-4FF0-B6EB-CF5205B25B60}"/>
              </a:ext>
            </a:extLst>
          </p:cNvPr>
          <p:cNvGrpSpPr/>
          <p:nvPr/>
        </p:nvGrpSpPr>
        <p:grpSpPr>
          <a:xfrm>
            <a:off x="6276705" y="2088645"/>
            <a:ext cx="2227353" cy="3402746"/>
            <a:chOff x="6392207" y="2088645"/>
            <a:chExt cx="2227353" cy="3402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83CD21F-9A3F-4625-A9CB-5D4F23D1F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207" y="2088645"/>
              <a:ext cx="2227353" cy="1162769"/>
            </a:xfrm>
            <a:custGeom>
              <a:avLst/>
              <a:gdLst>
                <a:gd name="T0" fmla="*/ 762 w 762"/>
                <a:gd name="T1" fmla="*/ 89 h 399"/>
                <a:gd name="T2" fmla="*/ 672 w 762"/>
                <a:gd name="T3" fmla="*/ 0 h 399"/>
                <a:gd name="T4" fmla="*/ 89 w 762"/>
                <a:gd name="T5" fmla="*/ 0 h 399"/>
                <a:gd name="T6" fmla="*/ 0 w 762"/>
                <a:gd name="T7" fmla="*/ 89 h 399"/>
                <a:gd name="T8" fmla="*/ 0 w 762"/>
                <a:gd name="T9" fmla="*/ 399 h 399"/>
                <a:gd name="T10" fmla="*/ 762 w 762"/>
                <a:gd name="T11" fmla="*/ 399 h 399"/>
                <a:gd name="T12" fmla="*/ 762 w 762"/>
                <a:gd name="T13" fmla="*/ 8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399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62" y="399"/>
                    <a:pt x="762" y="399"/>
                    <a:pt x="762" y="399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2A4AEE8-1614-4994-AAE2-3CD97C01B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207" y="3221958"/>
              <a:ext cx="2227353" cy="294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AAF6455-6057-4946-9BE1-484353B61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207" y="3251414"/>
              <a:ext cx="2227353" cy="1572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7F375A5-1AA3-4D92-BD00-4BEA39F6D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032" y="4823745"/>
              <a:ext cx="1677528" cy="338031"/>
            </a:xfrm>
            <a:custGeom>
              <a:avLst/>
              <a:gdLst>
                <a:gd name="T0" fmla="*/ 1196 w 1196"/>
                <a:gd name="T1" fmla="*/ 0 h 241"/>
                <a:gd name="T2" fmla="*/ 0 w 1196"/>
                <a:gd name="T3" fmla="*/ 241 h 241"/>
                <a:gd name="T4" fmla="*/ 0 w 1196"/>
                <a:gd name="T5" fmla="*/ 0 h 241"/>
                <a:gd name="T6" fmla="*/ 1196 w 1196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6" h="241">
                  <a:moveTo>
                    <a:pt x="1196" y="0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9E2DC7E-0A66-4497-B0B2-F2731D84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032" y="4923331"/>
              <a:ext cx="1192223" cy="568060"/>
            </a:xfrm>
            <a:custGeom>
              <a:avLst/>
              <a:gdLst>
                <a:gd name="T0" fmla="*/ 0 w 850"/>
                <a:gd name="T1" fmla="*/ 172 h 405"/>
                <a:gd name="T2" fmla="*/ 850 w 850"/>
                <a:gd name="T3" fmla="*/ 405 h 405"/>
                <a:gd name="T4" fmla="*/ 850 w 850"/>
                <a:gd name="T5" fmla="*/ 0 h 405"/>
                <a:gd name="T6" fmla="*/ 0 w 850"/>
                <a:gd name="T7" fmla="*/ 1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" h="405">
                  <a:moveTo>
                    <a:pt x="0" y="172"/>
                  </a:moveTo>
                  <a:lnTo>
                    <a:pt x="850" y="405"/>
                  </a:lnTo>
                  <a:lnTo>
                    <a:pt x="85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3BB1C9-E48A-474C-A7FC-D1F60B7F0946}"/>
                </a:ext>
              </a:extLst>
            </p:cNvPr>
            <p:cNvSpPr/>
            <p:nvPr/>
          </p:nvSpPr>
          <p:spPr>
            <a:xfrm>
              <a:off x="6479443" y="3342148"/>
              <a:ext cx="2030011" cy="1151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 dirty="0">
                  <a:latin typeface="Aptos" panose="020B0004020202020204" pitchFamily="34" charset="0"/>
                </a:rPr>
                <a:t>Access reviews &amp; permissions, audit logs, external collaboration, workspace sensitivity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B64CBA-F27C-49DD-9B32-EFFF9F5E4FB3}"/>
                </a:ext>
              </a:extLst>
            </p:cNvPr>
            <p:cNvSpPr txBox="1"/>
            <p:nvPr/>
          </p:nvSpPr>
          <p:spPr>
            <a:xfrm>
              <a:off x="6984819" y="2483628"/>
              <a:ext cx="1624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</a:rPr>
                <a:t>Compliance</a:t>
              </a:r>
            </a:p>
          </p:txBody>
        </p:sp>
        <p:sp>
          <p:nvSpPr>
            <p:cNvPr id="12" name="Shape 2390">
              <a:extLst>
                <a:ext uri="{FF2B5EF4-FFF2-40B4-BE49-F238E27FC236}">
                  <a16:creationId xmlns:a16="http://schemas.microsoft.com/office/drawing/2014/main" id="{93DCE5B1-DCD6-4A67-97B2-585E225FCDEA}"/>
                </a:ext>
              </a:extLst>
            </p:cNvPr>
            <p:cNvSpPr/>
            <p:nvPr/>
          </p:nvSpPr>
          <p:spPr>
            <a:xfrm>
              <a:off x="6536584" y="2461111"/>
              <a:ext cx="448235" cy="44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C3953E23-7A06-4691-BCA5-A8D853C4CF78}"/>
              </a:ext>
            </a:extLst>
          </p:cNvPr>
          <p:cNvSpPr>
            <a:spLocks/>
          </p:cNvSpPr>
          <p:nvPr/>
        </p:nvSpPr>
        <p:spPr bwMode="auto">
          <a:xfrm>
            <a:off x="637173" y="2088645"/>
            <a:ext cx="2227353" cy="1162769"/>
          </a:xfrm>
          <a:custGeom>
            <a:avLst/>
            <a:gdLst>
              <a:gd name="T0" fmla="*/ 762 w 762"/>
              <a:gd name="T1" fmla="*/ 89 h 399"/>
              <a:gd name="T2" fmla="*/ 672 w 762"/>
              <a:gd name="T3" fmla="*/ 0 h 399"/>
              <a:gd name="T4" fmla="*/ 89 w 762"/>
              <a:gd name="T5" fmla="*/ 0 h 399"/>
              <a:gd name="T6" fmla="*/ 0 w 762"/>
              <a:gd name="T7" fmla="*/ 89 h 399"/>
              <a:gd name="T8" fmla="*/ 0 w 762"/>
              <a:gd name="T9" fmla="*/ 399 h 399"/>
              <a:gd name="T10" fmla="*/ 762 w 762"/>
              <a:gd name="T11" fmla="*/ 399 h 399"/>
              <a:gd name="T12" fmla="*/ 762 w 762"/>
              <a:gd name="T13" fmla="*/ 8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2" h="399">
                <a:moveTo>
                  <a:pt x="762" y="89"/>
                </a:moveTo>
                <a:cubicBezTo>
                  <a:pt x="762" y="40"/>
                  <a:pt x="722" y="0"/>
                  <a:pt x="672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399"/>
                  <a:pt x="0" y="399"/>
                  <a:pt x="0" y="399"/>
                </a:cubicBezTo>
                <a:cubicBezTo>
                  <a:pt x="762" y="399"/>
                  <a:pt x="762" y="399"/>
                  <a:pt x="762" y="399"/>
                </a:cubicBezTo>
                <a:cubicBezTo>
                  <a:pt x="762" y="89"/>
                  <a:pt x="762" y="89"/>
                  <a:pt x="762" y="8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81B711C-6C5D-4A0B-8DFA-FE3AB40A5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73" y="3221958"/>
            <a:ext cx="2227353" cy="294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C5BB9FAD-2561-4070-A30E-72C75A935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73" y="3251414"/>
            <a:ext cx="2227353" cy="1572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91C5F88-4515-4A4E-9738-C76BAA324F0E}"/>
              </a:ext>
            </a:extLst>
          </p:cNvPr>
          <p:cNvSpPr>
            <a:spLocks/>
          </p:cNvSpPr>
          <p:nvPr/>
        </p:nvSpPr>
        <p:spPr bwMode="auto">
          <a:xfrm>
            <a:off x="1186998" y="4823745"/>
            <a:ext cx="1677528" cy="338031"/>
          </a:xfrm>
          <a:custGeom>
            <a:avLst/>
            <a:gdLst>
              <a:gd name="T0" fmla="*/ 1196 w 1196"/>
              <a:gd name="T1" fmla="*/ 0 h 241"/>
              <a:gd name="T2" fmla="*/ 0 w 1196"/>
              <a:gd name="T3" fmla="*/ 241 h 241"/>
              <a:gd name="T4" fmla="*/ 0 w 1196"/>
              <a:gd name="T5" fmla="*/ 0 h 241"/>
              <a:gd name="T6" fmla="*/ 1196 w 1196"/>
              <a:gd name="T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6" h="241">
                <a:moveTo>
                  <a:pt x="1196" y="0"/>
                </a:moveTo>
                <a:lnTo>
                  <a:pt x="0" y="241"/>
                </a:lnTo>
                <a:lnTo>
                  <a:pt x="0" y="0"/>
                </a:lnTo>
                <a:lnTo>
                  <a:pt x="11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A7E0A5ED-7845-4CF1-8B25-F0E36E5368F7}"/>
              </a:ext>
            </a:extLst>
          </p:cNvPr>
          <p:cNvSpPr>
            <a:spLocks/>
          </p:cNvSpPr>
          <p:nvPr/>
        </p:nvSpPr>
        <p:spPr bwMode="auto">
          <a:xfrm>
            <a:off x="1186998" y="4923331"/>
            <a:ext cx="1192223" cy="568060"/>
          </a:xfrm>
          <a:custGeom>
            <a:avLst/>
            <a:gdLst>
              <a:gd name="T0" fmla="*/ 0 w 850"/>
              <a:gd name="T1" fmla="*/ 172 h 405"/>
              <a:gd name="T2" fmla="*/ 850 w 850"/>
              <a:gd name="T3" fmla="*/ 405 h 405"/>
              <a:gd name="T4" fmla="*/ 850 w 850"/>
              <a:gd name="T5" fmla="*/ 0 h 405"/>
              <a:gd name="T6" fmla="*/ 0 w 850"/>
              <a:gd name="T7" fmla="*/ 172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0" h="405">
                <a:moveTo>
                  <a:pt x="0" y="172"/>
                </a:moveTo>
                <a:lnTo>
                  <a:pt x="850" y="405"/>
                </a:lnTo>
                <a:lnTo>
                  <a:pt x="850" y="0"/>
                </a:lnTo>
                <a:lnTo>
                  <a:pt x="0" y="1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4E940E-3FCA-499E-92E3-F920C61FC723}"/>
              </a:ext>
            </a:extLst>
          </p:cNvPr>
          <p:cNvSpPr/>
          <p:nvPr/>
        </p:nvSpPr>
        <p:spPr>
          <a:xfrm>
            <a:off x="747278" y="3383368"/>
            <a:ext cx="20071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>
                <a:latin typeface="Aptos" panose="020B0004020202020204" pitchFamily="34" charset="0"/>
              </a:rPr>
              <a:t>Licensing, Storage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5A4F3B-3B31-4019-BB83-BC3262F89E70}"/>
              </a:ext>
            </a:extLst>
          </p:cNvPr>
          <p:cNvSpPr txBox="1"/>
          <p:nvPr/>
        </p:nvSpPr>
        <p:spPr>
          <a:xfrm>
            <a:off x="1249751" y="2483628"/>
            <a:ext cx="115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Cost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607358-DC46-434D-9690-D32E95581B3E}"/>
              </a:ext>
            </a:extLst>
          </p:cNvPr>
          <p:cNvGrpSpPr/>
          <p:nvPr/>
        </p:nvGrpSpPr>
        <p:grpSpPr>
          <a:xfrm>
            <a:off x="3456939" y="2088645"/>
            <a:ext cx="2227353" cy="3402746"/>
            <a:chOff x="3572441" y="2088645"/>
            <a:chExt cx="2227353" cy="3402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6EC70E5-F0F2-4C1D-BEBB-11926288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441" y="2088645"/>
              <a:ext cx="2227353" cy="1162769"/>
            </a:xfrm>
            <a:custGeom>
              <a:avLst/>
              <a:gdLst>
                <a:gd name="T0" fmla="*/ 762 w 762"/>
                <a:gd name="T1" fmla="*/ 89 h 399"/>
                <a:gd name="T2" fmla="*/ 672 w 762"/>
                <a:gd name="T3" fmla="*/ 0 h 399"/>
                <a:gd name="T4" fmla="*/ 89 w 762"/>
                <a:gd name="T5" fmla="*/ 0 h 399"/>
                <a:gd name="T6" fmla="*/ 0 w 762"/>
                <a:gd name="T7" fmla="*/ 89 h 399"/>
                <a:gd name="T8" fmla="*/ 0 w 762"/>
                <a:gd name="T9" fmla="*/ 399 h 399"/>
                <a:gd name="T10" fmla="*/ 762 w 762"/>
                <a:gd name="T11" fmla="*/ 399 h 399"/>
                <a:gd name="T12" fmla="*/ 762 w 762"/>
                <a:gd name="T13" fmla="*/ 8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399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62" y="399"/>
                    <a:pt x="762" y="399"/>
                    <a:pt x="762" y="399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045037B8-BC6E-4789-A3B9-860FCA38A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441" y="3221958"/>
              <a:ext cx="2227353" cy="294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5E13B310-DC75-4926-9F5E-3D7E258F6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441" y="3251414"/>
              <a:ext cx="2227353" cy="1572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D8CEC5D-7F04-4780-868E-83E38F25D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266" y="4823745"/>
              <a:ext cx="1677528" cy="338031"/>
            </a:xfrm>
            <a:custGeom>
              <a:avLst/>
              <a:gdLst>
                <a:gd name="T0" fmla="*/ 1196 w 1196"/>
                <a:gd name="T1" fmla="*/ 0 h 241"/>
                <a:gd name="T2" fmla="*/ 0 w 1196"/>
                <a:gd name="T3" fmla="*/ 241 h 241"/>
                <a:gd name="T4" fmla="*/ 0 w 1196"/>
                <a:gd name="T5" fmla="*/ 0 h 241"/>
                <a:gd name="T6" fmla="*/ 1196 w 1196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6" h="241">
                  <a:moveTo>
                    <a:pt x="1196" y="0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4CA0E75-016B-4EB9-A57E-AF89A59A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266" y="4923331"/>
              <a:ext cx="1192223" cy="568060"/>
            </a:xfrm>
            <a:custGeom>
              <a:avLst/>
              <a:gdLst>
                <a:gd name="T0" fmla="*/ 0 w 850"/>
                <a:gd name="T1" fmla="*/ 172 h 405"/>
                <a:gd name="T2" fmla="*/ 850 w 850"/>
                <a:gd name="T3" fmla="*/ 405 h 405"/>
                <a:gd name="T4" fmla="*/ 850 w 850"/>
                <a:gd name="T5" fmla="*/ 0 h 405"/>
                <a:gd name="T6" fmla="*/ 0 w 850"/>
                <a:gd name="T7" fmla="*/ 1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" h="405">
                  <a:moveTo>
                    <a:pt x="0" y="172"/>
                  </a:moveTo>
                  <a:lnTo>
                    <a:pt x="850" y="405"/>
                  </a:lnTo>
                  <a:lnTo>
                    <a:pt x="85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467E96-98AD-435C-863D-7EFAE33C790B}"/>
                </a:ext>
              </a:extLst>
            </p:cNvPr>
            <p:cNvSpPr/>
            <p:nvPr/>
          </p:nvSpPr>
          <p:spPr>
            <a:xfrm>
              <a:off x="3572441" y="3344445"/>
              <a:ext cx="2227353" cy="169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 dirty="0">
                  <a:latin typeface="Aptos" panose="020B0004020202020204" pitchFamily="34" charset="0"/>
                </a:rPr>
                <a:t>Teams, SharePoint Sites, Power Platform, Users &amp; 365 Groups: Unused workspaces, user &amp; guest management</a:t>
              </a:r>
            </a:p>
            <a:p>
              <a:pPr marL="171450" indent="-171450" algn="ctr">
                <a:lnSpc>
                  <a:spcPct val="125000"/>
                </a:lnSpc>
                <a:buFontTx/>
                <a:buChar char="-"/>
              </a:pPr>
              <a:endParaRPr lang="en-US" sz="1400" dirty="0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DEA751-E58D-40FD-8265-5846675BC7D6}"/>
                </a:ext>
              </a:extLst>
            </p:cNvPr>
            <p:cNvSpPr txBox="1"/>
            <p:nvPr/>
          </p:nvSpPr>
          <p:spPr>
            <a:xfrm>
              <a:off x="4292042" y="2483628"/>
              <a:ext cx="1497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</a:rPr>
                <a:t>Clutter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511E86-4131-4C9A-9407-E672604551E4}"/>
              </a:ext>
            </a:extLst>
          </p:cNvPr>
          <p:cNvGrpSpPr/>
          <p:nvPr/>
        </p:nvGrpSpPr>
        <p:grpSpPr>
          <a:xfrm>
            <a:off x="9096469" y="2088645"/>
            <a:ext cx="2227355" cy="3402746"/>
            <a:chOff x="9211971" y="2088645"/>
            <a:chExt cx="2227355" cy="34027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54DB5C8-9F92-4222-8FB8-EAA72D3E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1973" y="2088645"/>
              <a:ext cx="2227353" cy="1162769"/>
            </a:xfrm>
            <a:custGeom>
              <a:avLst/>
              <a:gdLst>
                <a:gd name="T0" fmla="*/ 762 w 762"/>
                <a:gd name="T1" fmla="*/ 89 h 399"/>
                <a:gd name="T2" fmla="*/ 672 w 762"/>
                <a:gd name="T3" fmla="*/ 0 h 399"/>
                <a:gd name="T4" fmla="*/ 89 w 762"/>
                <a:gd name="T5" fmla="*/ 0 h 399"/>
                <a:gd name="T6" fmla="*/ 0 w 762"/>
                <a:gd name="T7" fmla="*/ 89 h 399"/>
                <a:gd name="T8" fmla="*/ 0 w 762"/>
                <a:gd name="T9" fmla="*/ 399 h 399"/>
                <a:gd name="T10" fmla="*/ 762 w 762"/>
                <a:gd name="T11" fmla="*/ 399 h 399"/>
                <a:gd name="T12" fmla="*/ 762 w 762"/>
                <a:gd name="T13" fmla="*/ 8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399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62" y="399"/>
                    <a:pt x="762" y="399"/>
                    <a:pt x="762" y="399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E3A428F4-C4DA-4D0B-B1F4-E546A2B3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973" y="3221958"/>
              <a:ext cx="2227353" cy="294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733520DE-8592-4FFA-A1FE-C6328297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973" y="3251414"/>
              <a:ext cx="2227353" cy="1572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04998E9-EED5-41D4-8BEF-7B1F5F99F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798" y="4823745"/>
              <a:ext cx="1677528" cy="338031"/>
            </a:xfrm>
            <a:custGeom>
              <a:avLst/>
              <a:gdLst>
                <a:gd name="T0" fmla="*/ 1196 w 1196"/>
                <a:gd name="T1" fmla="*/ 0 h 241"/>
                <a:gd name="T2" fmla="*/ 0 w 1196"/>
                <a:gd name="T3" fmla="*/ 241 h 241"/>
                <a:gd name="T4" fmla="*/ 0 w 1196"/>
                <a:gd name="T5" fmla="*/ 0 h 241"/>
                <a:gd name="T6" fmla="*/ 1196 w 1196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6" h="241">
                  <a:moveTo>
                    <a:pt x="1196" y="0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8095D828-0AB3-4A63-92AE-2D014B51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798" y="4923331"/>
              <a:ext cx="1192223" cy="568060"/>
            </a:xfrm>
            <a:custGeom>
              <a:avLst/>
              <a:gdLst>
                <a:gd name="T0" fmla="*/ 0 w 850"/>
                <a:gd name="T1" fmla="*/ 172 h 405"/>
                <a:gd name="T2" fmla="*/ 850 w 850"/>
                <a:gd name="T3" fmla="*/ 405 h 405"/>
                <a:gd name="T4" fmla="*/ 850 w 850"/>
                <a:gd name="T5" fmla="*/ 0 h 405"/>
                <a:gd name="T6" fmla="*/ 0 w 850"/>
                <a:gd name="T7" fmla="*/ 1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0" h="405">
                  <a:moveTo>
                    <a:pt x="0" y="172"/>
                  </a:moveTo>
                  <a:lnTo>
                    <a:pt x="850" y="405"/>
                  </a:lnTo>
                  <a:lnTo>
                    <a:pt x="85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F65002-B68E-42C2-909B-90DB21D69058}"/>
                </a:ext>
              </a:extLst>
            </p:cNvPr>
            <p:cNvSpPr/>
            <p:nvPr/>
          </p:nvSpPr>
          <p:spPr>
            <a:xfrm>
              <a:off x="9211971" y="3350998"/>
              <a:ext cx="2227353" cy="142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400" dirty="0">
                  <a:latin typeface="Aptos" panose="020B0004020202020204" pitchFamily="34" charset="0"/>
                </a:rPr>
                <a:t>Copilot agent tracking, permissions/oversharing, shadow users, &amp; additional compliance controls for sensitive info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86CF53-614D-4087-8725-0F7944B504BA}"/>
                </a:ext>
              </a:extLst>
            </p:cNvPr>
            <p:cNvSpPr txBox="1"/>
            <p:nvPr/>
          </p:nvSpPr>
          <p:spPr>
            <a:xfrm>
              <a:off x="9845677" y="2470859"/>
              <a:ext cx="1497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</a:rPr>
                <a:t>Copilot</a:t>
              </a:r>
            </a:p>
          </p:txBody>
        </p:sp>
        <p:sp>
          <p:nvSpPr>
            <p:cNvPr id="39" name="Shape 2630">
              <a:extLst>
                <a:ext uri="{FF2B5EF4-FFF2-40B4-BE49-F238E27FC236}">
                  <a16:creationId xmlns:a16="http://schemas.microsoft.com/office/drawing/2014/main" id="{7FCD02E3-7B9E-4608-8566-23DFA572FA04}"/>
                </a:ext>
              </a:extLst>
            </p:cNvPr>
            <p:cNvSpPr/>
            <p:nvPr/>
          </p:nvSpPr>
          <p:spPr>
            <a:xfrm>
              <a:off x="9483618" y="2437384"/>
              <a:ext cx="447956" cy="44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19049" tIns="19049" rIns="19049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47ED29-3475-4F68-8793-3EE8CB4804E3}"/>
              </a:ext>
            </a:extLst>
          </p:cNvPr>
          <p:cNvSpPr txBox="1"/>
          <p:nvPr/>
        </p:nvSpPr>
        <p:spPr>
          <a:xfrm>
            <a:off x="637173" y="692408"/>
            <a:ext cx="866943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4233F"/>
                </a:solidFill>
                <a:latin typeface="+mj-lt"/>
                <a:ea typeface="+mj-ea"/>
                <a:cs typeface="+mj-cs"/>
              </a:rPr>
              <a:t>Governance Categories</a:t>
            </a:r>
          </a:p>
        </p:txBody>
      </p:sp>
      <p:sp>
        <p:nvSpPr>
          <p:cNvPr id="21" name="Shape 2627">
            <a:extLst>
              <a:ext uri="{FF2B5EF4-FFF2-40B4-BE49-F238E27FC236}">
                <a16:creationId xmlns:a16="http://schemas.microsoft.com/office/drawing/2014/main" id="{7C69DFAC-D8CF-48D3-9E25-E4BD1AE8CBF3}"/>
              </a:ext>
            </a:extLst>
          </p:cNvPr>
          <p:cNvSpPr/>
          <p:nvPr/>
        </p:nvSpPr>
        <p:spPr>
          <a:xfrm>
            <a:off x="3816600" y="2461111"/>
            <a:ext cx="448235" cy="44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ptos" panose="020B0004020202020204" pitchFamily="34" charset="0"/>
              <a:ea typeface="Arial"/>
              <a:cs typeface="Arial"/>
              <a:sym typeface="Gill Sans"/>
            </a:endParaRPr>
          </a:p>
        </p:txBody>
      </p:sp>
      <p:pic>
        <p:nvPicPr>
          <p:cNvPr id="55" name="Graphic 54" descr="Dollar outline">
            <a:extLst>
              <a:ext uri="{FF2B5EF4-FFF2-40B4-BE49-F238E27FC236}">
                <a16:creationId xmlns:a16="http://schemas.microsoft.com/office/drawing/2014/main" id="{95DFC8FA-12D8-F69A-C6BC-98034F96B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641" y="2332488"/>
            <a:ext cx="647806" cy="6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72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DF6A-7868-ABDE-602E-E233084A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4BC12-CD52-30D6-EE24-EBD4A50D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4067" y="2057400"/>
            <a:ext cx="3385642" cy="4121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D3C85B-65EA-C9E6-DDF2-E46F66D1E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Wake up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0AC6-0B56-D9F5-B107-01C61EB8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10439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Statement from a client that sums up the decision every business must make: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9F8A34-96E5-0E0C-E8FF-3519EF79B748}"/>
              </a:ext>
            </a:extLst>
          </p:cNvPr>
          <p:cNvGrpSpPr/>
          <p:nvPr/>
        </p:nvGrpSpPr>
        <p:grpSpPr>
          <a:xfrm>
            <a:off x="4321820" y="2057400"/>
            <a:ext cx="7239000" cy="3439778"/>
            <a:chOff x="3892296" y="2084926"/>
            <a:chExt cx="7239000" cy="34397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D0153F-9347-0FB6-C4E1-2A5E69060ED0}"/>
                </a:ext>
              </a:extLst>
            </p:cNvPr>
            <p:cNvSpPr/>
            <p:nvPr/>
          </p:nvSpPr>
          <p:spPr>
            <a:xfrm>
              <a:off x="3892296" y="2385455"/>
              <a:ext cx="7239000" cy="2741619"/>
            </a:xfrm>
            <a:custGeom>
              <a:avLst/>
              <a:gdLst>
                <a:gd name="connsiteX0" fmla="*/ 0 w 7239000"/>
                <a:gd name="connsiteY0" fmla="*/ 0 h 2741619"/>
                <a:gd name="connsiteX1" fmla="*/ 7239000 w 7239000"/>
                <a:gd name="connsiteY1" fmla="*/ 0 h 2741619"/>
                <a:gd name="connsiteX2" fmla="*/ 7239000 w 7239000"/>
                <a:gd name="connsiteY2" fmla="*/ 2741619 h 2741619"/>
                <a:gd name="connsiteX3" fmla="*/ 0 w 7239000"/>
                <a:gd name="connsiteY3" fmla="*/ 2741619 h 2741619"/>
                <a:gd name="connsiteX4" fmla="*/ 0 w 7239000"/>
                <a:gd name="connsiteY4" fmla="*/ 0 h 274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0" h="2741619" extrusionOk="0">
                  <a:moveTo>
                    <a:pt x="0" y="0"/>
                  </a:moveTo>
                  <a:cubicBezTo>
                    <a:pt x="899122" y="118645"/>
                    <a:pt x="5732177" y="116012"/>
                    <a:pt x="7239000" y="0"/>
                  </a:cubicBezTo>
                  <a:cubicBezTo>
                    <a:pt x="7106118" y="1194922"/>
                    <a:pt x="7323951" y="2213738"/>
                    <a:pt x="7239000" y="2741619"/>
                  </a:cubicBezTo>
                  <a:cubicBezTo>
                    <a:pt x="3671081" y="2876219"/>
                    <a:pt x="2303451" y="2584423"/>
                    <a:pt x="0" y="2741619"/>
                  </a:cubicBezTo>
                  <a:cubicBezTo>
                    <a:pt x="-20187" y="2297474"/>
                    <a:pt x="-152480" y="325925"/>
                    <a:pt x="0" y="0"/>
                  </a:cubicBezTo>
                  <a:close/>
                </a:path>
              </a:pathLst>
            </a:custGeom>
            <a:noFill/>
            <a:ln w="63500">
              <a:solidFill>
                <a:schemeClr val="tx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6F316D-0D2A-F294-1C9D-198105C66D34}"/>
                </a:ext>
              </a:extLst>
            </p:cNvPr>
            <p:cNvSpPr txBox="1"/>
            <p:nvPr/>
          </p:nvSpPr>
          <p:spPr>
            <a:xfrm>
              <a:off x="4187193" y="2917033"/>
              <a:ext cx="653901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600" dirty="0"/>
                <a:t>We don’t need to be the first, however, we </a:t>
              </a:r>
              <a:r>
                <a:rPr lang="en-US" sz="3600" b="1" dirty="0">
                  <a:solidFill>
                    <a:srgbClr val="04233F"/>
                  </a:solidFill>
                </a:rPr>
                <a:t>Definitely</a:t>
              </a:r>
              <a:r>
                <a:rPr lang="en-US" sz="3600" dirty="0"/>
                <a:t> do not want to be the last to adopt AI.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15334E-6372-CE00-4FC5-36A1C167DBCF}"/>
                </a:ext>
              </a:extLst>
            </p:cNvPr>
            <p:cNvSpPr/>
            <p:nvPr/>
          </p:nvSpPr>
          <p:spPr>
            <a:xfrm>
              <a:off x="9957606" y="4912104"/>
              <a:ext cx="966486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237568E6-B721-1F5E-4FF8-5BF5988EE4E5}"/>
                </a:ext>
              </a:extLst>
            </p:cNvPr>
            <p:cNvSpPr/>
            <p:nvPr/>
          </p:nvSpPr>
          <p:spPr>
            <a:xfrm rot="10800000">
              <a:off x="10143301" y="5009206"/>
              <a:ext cx="595096" cy="515498"/>
            </a:xfrm>
            <a:custGeom>
              <a:avLst/>
              <a:gdLst>
                <a:gd name="connsiteX0" fmla="*/ 871612 w 968229"/>
                <a:gd name="connsiteY0" fmla="*/ 0 h 838721"/>
                <a:gd name="connsiteX1" fmla="*/ 968229 w 968229"/>
                <a:gd name="connsiteY1" fmla="*/ 182957 h 838721"/>
                <a:gd name="connsiteX2" fmla="*/ 804802 w 968229"/>
                <a:gd name="connsiteY2" fmla="*/ 293450 h 838721"/>
                <a:gd name="connsiteX3" fmla="*/ 754438 w 968229"/>
                <a:gd name="connsiteY3" fmla="*/ 423472 h 838721"/>
                <a:gd name="connsiteX4" fmla="*/ 968229 w 968229"/>
                <a:gd name="connsiteY4" fmla="*/ 423472 h 838721"/>
                <a:gd name="connsiteX5" fmla="*/ 968229 w 968229"/>
                <a:gd name="connsiteY5" fmla="*/ 838721 h 838721"/>
                <a:gd name="connsiteX6" fmla="*/ 521117 w 968229"/>
                <a:gd name="connsiteY6" fmla="*/ 838721 h 838721"/>
                <a:gd name="connsiteX7" fmla="*/ 521117 w 968229"/>
                <a:gd name="connsiteY7" fmla="*/ 494393 h 838721"/>
                <a:gd name="connsiteX8" fmla="*/ 600261 w 968229"/>
                <a:gd name="connsiteY8" fmla="*/ 194263 h 838721"/>
                <a:gd name="connsiteX9" fmla="*/ 871612 w 968229"/>
                <a:gd name="connsiteY9" fmla="*/ 0 h 838721"/>
                <a:gd name="connsiteX10" fmla="*/ 350495 w 968229"/>
                <a:gd name="connsiteY10" fmla="*/ 0 h 838721"/>
                <a:gd name="connsiteX11" fmla="*/ 447112 w 968229"/>
                <a:gd name="connsiteY11" fmla="*/ 182957 h 838721"/>
                <a:gd name="connsiteX12" fmla="*/ 283685 w 968229"/>
                <a:gd name="connsiteY12" fmla="*/ 293450 h 838721"/>
                <a:gd name="connsiteX13" fmla="*/ 233321 w 968229"/>
                <a:gd name="connsiteY13" fmla="*/ 423472 h 838721"/>
                <a:gd name="connsiteX14" fmla="*/ 447112 w 968229"/>
                <a:gd name="connsiteY14" fmla="*/ 423472 h 838721"/>
                <a:gd name="connsiteX15" fmla="*/ 447112 w 968229"/>
                <a:gd name="connsiteY15" fmla="*/ 838721 h 838721"/>
                <a:gd name="connsiteX16" fmla="*/ 0 w 968229"/>
                <a:gd name="connsiteY16" fmla="*/ 838721 h 838721"/>
                <a:gd name="connsiteX17" fmla="*/ 0 w 968229"/>
                <a:gd name="connsiteY17" fmla="*/ 494393 h 838721"/>
                <a:gd name="connsiteX18" fmla="*/ 79144 w 968229"/>
                <a:gd name="connsiteY18" fmla="*/ 194263 h 838721"/>
                <a:gd name="connsiteX19" fmla="*/ 350495 w 968229"/>
                <a:gd name="connsiteY19" fmla="*/ 0 h 83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229" h="838721">
                  <a:moveTo>
                    <a:pt x="871612" y="0"/>
                  </a:moveTo>
                  <a:lnTo>
                    <a:pt x="968229" y="182957"/>
                  </a:lnTo>
                  <a:cubicBezTo>
                    <a:pt x="889428" y="219959"/>
                    <a:pt x="834952" y="256790"/>
                    <a:pt x="804802" y="293450"/>
                  </a:cubicBezTo>
                  <a:cubicBezTo>
                    <a:pt x="774652" y="330110"/>
                    <a:pt x="757864" y="373450"/>
                    <a:pt x="754438" y="423472"/>
                  </a:cubicBezTo>
                  <a:lnTo>
                    <a:pt x="968229" y="423472"/>
                  </a:lnTo>
                  <a:lnTo>
                    <a:pt x="968229" y="838721"/>
                  </a:lnTo>
                  <a:lnTo>
                    <a:pt x="521117" y="838721"/>
                  </a:lnTo>
                  <a:lnTo>
                    <a:pt x="521117" y="494393"/>
                  </a:lnTo>
                  <a:cubicBezTo>
                    <a:pt x="521117" y="367626"/>
                    <a:pt x="547499" y="267583"/>
                    <a:pt x="600261" y="194263"/>
                  </a:cubicBezTo>
                  <a:cubicBezTo>
                    <a:pt x="653024" y="120943"/>
                    <a:pt x="743474" y="56189"/>
                    <a:pt x="871612" y="0"/>
                  </a:cubicBezTo>
                  <a:close/>
                  <a:moveTo>
                    <a:pt x="350495" y="0"/>
                  </a:moveTo>
                  <a:lnTo>
                    <a:pt x="447112" y="182957"/>
                  </a:lnTo>
                  <a:cubicBezTo>
                    <a:pt x="368311" y="219959"/>
                    <a:pt x="313835" y="256790"/>
                    <a:pt x="283685" y="293450"/>
                  </a:cubicBezTo>
                  <a:cubicBezTo>
                    <a:pt x="253535" y="330110"/>
                    <a:pt x="236747" y="373450"/>
                    <a:pt x="233321" y="423472"/>
                  </a:cubicBezTo>
                  <a:lnTo>
                    <a:pt x="447112" y="423472"/>
                  </a:lnTo>
                  <a:lnTo>
                    <a:pt x="447112" y="838721"/>
                  </a:lnTo>
                  <a:lnTo>
                    <a:pt x="0" y="838721"/>
                  </a:lnTo>
                  <a:lnTo>
                    <a:pt x="0" y="494393"/>
                  </a:lnTo>
                  <a:cubicBezTo>
                    <a:pt x="0" y="367626"/>
                    <a:pt x="26381" y="267583"/>
                    <a:pt x="79144" y="194263"/>
                  </a:cubicBezTo>
                  <a:cubicBezTo>
                    <a:pt x="131907" y="120943"/>
                    <a:pt x="222357" y="56189"/>
                    <a:pt x="350495" y="0"/>
                  </a:cubicBezTo>
                  <a:close/>
                </a:path>
              </a:pathLst>
            </a:cu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75BBA1-76F0-450A-CD78-873C2C6B7611}"/>
                </a:ext>
              </a:extLst>
            </p:cNvPr>
            <p:cNvSpPr/>
            <p:nvPr/>
          </p:nvSpPr>
          <p:spPr>
            <a:xfrm rot="10800000">
              <a:off x="4354299" y="2234325"/>
              <a:ext cx="909597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544C9930-45A8-5F6C-977C-EEE89E4B53A4}"/>
                </a:ext>
              </a:extLst>
            </p:cNvPr>
            <p:cNvSpPr/>
            <p:nvPr/>
          </p:nvSpPr>
          <p:spPr>
            <a:xfrm>
              <a:off x="4511549" y="2084926"/>
              <a:ext cx="595096" cy="515498"/>
            </a:xfrm>
            <a:custGeom>
              <a:avLst/>
              <a:gdLst>
                <a:gd name="connsiteX0" fmla="*/ 871612 w 968229"/>
                <a:gd name="connsiteY0" fmla="*/ 0 h 838721"/>
                <a:gd name="connsiteX1" fmla="*/ 968229 w 968229"/>
                <a:gd name="connsiteY1" fmla="*/ 182957 h 838721"/>
                <a:gd name="connsiteX2" fmla="*/ 804802 w 968229"/>
                <a:gd name="connsiteY2" fmla="*/ 293450 h 838721"/>
                <a:gd name="connsiteX3" fmla="*/ 754438 w 968229"/>
                <a:gd name="connsiteY3" fmla="*/ 423472 h 838721"/>
                <a:gd name="connsiteX4" fmla="*/ 968229 w 968229"/>
                <a:gd name="connsiteY4" fmla="*/ 423472 h 838721"/>
                <a:gd name="connsiteX5" fmla="*/ 968229 w 968229"/>
                <a:gd name="connsiteY5" fmla="*/ 838721 h 838721"/>
                <a:gd name="connsiteX6" fmla="*/ 521117 w 968229"/>
                <a:gd name="connsiteY6" fmla="*/ 838721 h 838721"/>
                <a:gd name="connsiteX7" fmla="*/ 521117 w 968229"/>
                <a:gd name="connsiteY7" fmla="*/ 494393 h 838721"/>
                <a:gd name="connsiteX8" fmla="*/ 600261 w 968229"/>
                <a:gd name="connsiteY8" fmla="*/ 194263 h 838721"/>
                <a:gd name="connsiteX9" fmla="*/ 871612 w 968229"/>
                <a:gd name="connsiteY9" fmla="*/ 0 h 838721"/>
                <a:gd name="connsiteX10" fmla="*/ 350495 w 968229"/>
                <a:gd name="connsiteY10" fmla="*/ 0 h 838721"/>
                <a:gd name="connsiteX11" fmla="*/ 447112 w 968229"/>
                <a:gd name="connsiteY11" fmla="*/ 182957 h 838721"/>
                <a:gd name="connsiteX12" fmla="*/ 283685 w 968229"/>
                <a:gd name="connsiteY12" fmla="*/ 293450 h 838721"/>
                <a:gd name="connsiteX13" fmla="*/ 233321 w 968229"/>
                <a:gd name="connsiteY13" fmla="*/ 423472 h 838721"/>
                <a:gd name="connsiteX14" fmla="*/ 447112 w 968229"/>
                <a:gd name="connsiteY14" fmla="*/ 423472 h 838721"/>
                <a:gd name="connsiteX15" fmla="*/ 447112 w 968229"/>
                <a:gd name="connsiteY15" fmla="*/ 838721 h 838721"/>
                <a:gd name="connsiteX16" fmla="*/ 0 w 968229"/>
                <a:gd name="connsiteY16" fmla="*/ 838721 h 838721"/>
                <a:gd name="connsiteX17" fmla="*/ 0 w 968229"/>
                <a:gd name="connsiteY17" fmla="*/ 494393 h 838721"/>
                <a:gd name="connsiteX18" fmla="*/ 79144 w 968229"/>
                <a:gd name="connsiteY18" fmla="*/ 194263 h 838721"/>
                <a:gd name="connsiteX19" fmla="*/ 350495 w 968229"/>
                <a:gd name="connsiteY19" fmla="*/ 0 h 83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229" h="838721">
                  <a:moveTo>
                    <a:pt x="871612" y="0"/>
                  </a:moveTo>
                  <a:lnTo>
                    <a:pt x="968229" y="182957"/>
                  </a:lnTo>
                  <a:cubicBezTo>
                    <a:pt x="889428" y="219959"/>
                    <a:pt x="834952" y="256790"/>
                    <a:pt x="804802" y="293450"/>
                  </a:cubicBezTo>
                  <a:cubicBezTo>
                    <a:pt x="774652" y="330110"/>
                    <a:pt x="757864" y="373450"/>
                    <a:pt x="754438" y="423472"/>
                  </a:cubicBezTo>
                  <a:lnTo>
                    <a:pt x="968229" y="423472"/>
                  </a:lnTo>
                  <a:lnTo>
                    <a:pt x="968229" y="838721"/>
                  </a:lnTo>
                  <a:lnTo>
                    <a:pt x="521117" y="838721"/>
                  </a:lnTo>
                  <a:lnTo>
                    <a:pt x="521117" y="494393"/>
                  </a:lnTo>
                  <a:cubicBezTo>
                    <a:pt x="521117" y="367626"/>
                    <a:pt x="547499" y="267583"/>
                    <a:pt x="600261" y="194263"/>
                  </a:cubicBezTo>
                  <a:cubicBezTo>
                    <a:pt x="653024" y="120943"/>
                    <a:pt x="743474" y="56189"/>
                    <a:pt x="871612" y="0"/>
                  </a:cubicBezTo>
                  <a:close/>
                  <a:moveTo>
                    <a:pt x="350495" y="0"/>
                  </a:moveTo>
                  <a:lnTo>
                    <a:pt x="447112" y="182957"/>
                  </a:lnTo>
                  <a:cubicBezTo>
                    <a:pt x="368311" y="219959"/>
                    <a:pt x="313835" y="256790"/>
                    <a:pt x="283685" y="293450"/>
                  </a:cubicBezTo>
                  <a:cubicBezTo>
                    <a:pt x="253535" y="330110"/>
                    <a:pt x="236747" y="373450"/>
                    <a:pt x="233321" y="423472"/>
                  </a:cubicBezTo>
                  <a:lnTo>
                    <a:pt x="447112" y="423472"/>
                  </a:lnTo>
                  <a:lnTo>
                    <a:pt x="447112" y="838721"/>
                  </a:lnTo>
                  <a:lnTo>
                    <a:pt x="0" y="838721"/>
                  </a:lnTo>
                  <a:lnTo>
                    <a:pt x="0" y="494393"/>
                  </a:lnTo>
                  <a:cubicBezTo>
                    <a:pt x="0" y="367626"/>
                    <a:pt x="26381" y="267583"/>
                    <a:pt x="79144" y="194263"/>
                  </a:cubicBezTo>
                  <a:cubicBezTo>
                    <a:pt x="131907" y="120943"/>
                    <a:pt x="222357" y="56189"/>
                    <a:pt x="350495" y="0"/>
                  </a:cubicBezTo>
                  <a:close/>
                </a:path>
              </a:pathLst>
            </a:custGeom>
            <a:solidFill>
              <a:srgbClr val="188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282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924B-CD7B-A18D-2CE2-5C2A41005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BA1D968-7F7C-3E4C-EF1C-F7A1F532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391506"/>
            <a:ext cx="4229924" cy="3531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83E714-A93D-EAE0-D0F6-8130C83B09E4}"/>
              </a:ext>
            </a:extLst>
          </p:cNvPr>
          <p:cNvSpPr/>
          <p:nvPr/>
        </p:nvSpPr>
        <p:spPr>
          <a:xfrm>
            <a:off x="12676142" y="2286000"/>
            <a:ext cx="5156672" cy="2383765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BEAA3-954E-B25A-BD5F-3B7EB771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08" y="288644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Feels Different. And the Same.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DEA1F-5FF3-AD3A-4505-9870FCE0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-1143000"/>
            <a:ext cx="10439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Where AI is different: </a:t>
            </a:r>
          </a:p>
          <a:p>
            <a:r>
              <a:rPr lang="en-US" sz="2000" dirty="0"/>
              <a:t>AI is currently the fastest growing technology in the world; it has vast potential capabilities (good or evil) and is technically complicated.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401393-F35B-3B29-12EE-C2EA75D39751}"/>
              </a:ext>
            </a:extLst>
          </p:cNvPr>
          <p:cNvSpPr txBox="1">
            <a:spLocks/>
          </p:cNvSpPr>
          <p:nvPr/>
        </p:nvSpPr>
        <p:spPr>
          <a:xfrm>
            <a:off x="228600" y="7391400"/>
            <a:ext cx="104394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Where AI is the same: </a:t>
            </a:r>
          </a:p>
          <a:p>
            <a:r>
              <a:rPr lang="en-US" sz="2000" dirty="0"/>
              <a:t>AI is still a tool like any other tool. It must create value, solve business problems and generate effective ROI.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FA2503-8D60-573F-D1FC-F3A546B26A84}"/>
              </a:ext>
            </a:extLst>
          </p:cNvPr>
          <p:cNvSpPr/>
          <p:nvPr/>
        </p:nvSpPr>
        <p:spPr>
          <a:xfrm>
            <a:off x="18135600" y="1465931"/>
            <a:ext cx="5156672" cy="627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Where AI is The Same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22E3F-3973-B9FF-4A18-B625F187C58B}"/>
              </a:ext>
            </a:extLst>
          </p:cNvPr>
          <p:cNvSpPr/>
          <p:nvPr/>
        </p:nvSpPr>
        <p:spPr>
          <a:xfrm>
            <a:off x="18131028" y="2286000"/>
            <a:ext cx="5156672" cy="2383765"/>
          </a:xfrm>
          <a:prstGeom prst="rect">
            <a:avLst/>
          </a:prstGeom>
          <a:gradFill flip="none" rotWithShape="1">
            <a:gsLst>
              <a:gs pos="50000">
                <a:srgbClr val="188DCB"/>
              </a:gs>
              <a:gs pos="0">
                <a:srgbClr val="1C468C"/>
              </a:gs>
              <a:gs pos="100000">
                <a:srgbClr val="26B9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1867E-025A-C936-CD3F-B8912DA55A34}"/>
              </a:ext>
            </a:extLst>
          </p:cNvPr>
          <p:cNvSpPr txBox="1"/>
          <p:nvPr/>
        </p:nvSpPr>
        <p:spPr>
          <a:xfrm>
            <a:off x="18359193" y="2970051"/>
            <a:ext cx="4574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AI is still a tool like any other tool. It must create value, solve business problems and generate effective ROI.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D4ED1-CE76-9CCD-E4F7-90CA607A20D7}"/>
              </a:ext>
            </a:extLst>
          </p:cNvPr>
          <p:cNvSpPr txBox="1"/>
          <p:nvPr/>
        </p:nvSpPr>
        <p:spPr>
          <a:xfrm>
            <a:off x="793514" y="5241178"/>
            <a:ext cx="10611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That’s why it’s critical to approach AI with the same mindset as any other tool—</a:t>
            </a:r>
            <a:r>
              <a:rPr lang="en-US" sz="2000" b="1" dirty="0"/>
              <a:t>understand its purpose, align it with real needs, and apply it with clear intent and oversight.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EFDF5E-EF39-EA46-BDA8-11A2FE70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261" y="878456"/>
            <a:ext cx="1964811" cy="397055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AACE53D-263C-4959-4350-EDCE4F48B980}"/>
              </a:ext>
            </a:extLst>
          </p:cNvPr>
          <p:cNvGrpSpPr/>
          <p:nvPr/>
        </p:nvGrpSpPr>
        <p:grpSpPr>
          <a:xfrm>
            <a:off x="2919994" y="1781300"/>
            <a:ext cx="2843774" cy="2517431"/>
            <a:chOff x="3099826" y="1825969"/>
            <a:chExt cx="2843774" cy="25174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FE11C-6041-6943-444C-5CA14BDECCB5}"/>
                </a:ext>
              </a:extLst>
            </p:cNvPr>
            <p:cNvSpPr txBox="1"/>
            <p:nvPr/>
          </p:nvSpPr>
          <p:spPr>
            <a:xfrm>
              <a:off x="3099826" y="2589074"/>
              <a:ext cx="28437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 is currently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the fastest growing technology in the world;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/>
                <a:t>it has vast potential capabilities (good or evil) and is technically complicated.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A5E0A8-1B15-A24B-E7C8-F40B65251134}"/>
                </a:ext>
              </a:extLst>
            </p:cNvPr>
            <p:cNvSpPr txBox="1"/>
            <p:nvPr/>
          </p:nvSpPr>
          <p:spPr>
            <a:xfrm>
              <a:off x="3099826" y="1825969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WHERE AI</a:t>
              </a:r>
            </a:p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IS DIFFERENT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AB5F89-81C6-092D-59A1-F3948EC68517}"/>
              </a:ext>
            </a:extLst>
          </p:cNvPr>
          <p:cNvGrpSpPr/>
          <p:nvPr/>
        </p:nvGrpSpPr>
        <p:grpSpPr>
          <a:xfrm>
            <a:off x="6771654" y="1781300"/>
            <a:ext cx="2507858" cy="2517431"/>
            <a:chOff x="6567982" y="1825969"/>
            <a:chExt cx="2507858" cy="25174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46D8A-0413-EEA5-47FF-B73E88FF81C0}"/>
                </a:ext>
              </a:extLst>
            </p:cNvPr>
            <p:cNvSpPr txBox="1"/>
            <p:nvPr/>
          </p:nvSpPr>
          <p:spPr>
            <a:xfrm>
              <a:off x="6567982" y="2589074"/>
              <a:ext cx="250785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 is still </a:t>
              </a:r>
              <a:r>
                <a:rPr lang="en-US" b="1" dirty="0">
                  <a:solidFill>
                    <a:srgbClr val="FF0000"/>
                  </a:solidFill>
                </a:rPr>
                <a:t>a tool like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any other tool. </a:t>
              </a:r>
              <a:r>
                <a:rPr lang="en-US" dirty="0"/>
                <a:t>It </a:t>
              </a:r>
            </a:p>
            <a:p>
              <a:r>
                <a:rPr lang="en-US" dirty="0"/>
                <a:t>must create value, solve business problems and generate effective ROI.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B73195-CD27-0F1E-7D81-42FEC526A93B}"/>
                </a:ext>
              </a:extLst>
            </p:cNvPr>
            <p:cNvSpPr txBox="1"/>
            <p:nvPr/>
          </p:nvSpPr>
          <p:spPr>
            <a:xfrm>
              <a:off x="6567982" y="1825969"/>
              <a:ext cx="2362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WHERE AI</a:t>
              </a:r>
            </a:p>
            <a:p>
              <a:r>
                <a:rPr lang="en-US" sz="2000" b="1" dirty="0">
                  <a:solidFill>
                    <a:srgbClr val="FF0000"/>
                  </a:solidFill>
                </a:rPr>
                <a:t>IS THE SAME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48428E7-946A-E56F-659D-464A88BCA423}"/>
              </a:ext>
            </a:extLst>
          </p:cNvPr>
          <p:cNvSpPr/>
          <p:nvPr/>
        </p:nvSpPr>
        <p:spPr>
          <a:xfrm>
            <a:off x="6066094" y="1173115"/>
            <a:ext cx="91323" cy="3733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C267-E2A9-863F-CA84-09B7F27B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4318F3-3F2B-9D27-D73B-04259EFE2944}"/>
              </a:ext>
            </a:extLst>
          </p:cNvPr>
          <p:cNvSpPr/>
          <p:nvPr/>
        </p:nvSpPr>
        <p:spPr>
          <a:xfrm>
            <a:off x="700984" y="4131369"/>
            <a:ext cx="9662216" cy="7454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7531C-7409-8BF7-9249-33E72A2D225D}"/>
              </a:ext>
            </a:extLst>
          </p:cNvPr>
          <p:cNvSpPr/>
          <p:nvPr/>
        </p:nvSpPr>
        <p:spPr>
          <a:xfrm>
            <a:off x="700984" y="1152154"/>
            <a:ext cx="9662216" cy="8079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D3395-82AD-390F-3E41-AB5BE9A2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784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Vision to Value: Foundations for AI Success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6EA92FA-C213-4571-93CA-7C35DEA65A0C}"/>
              </a:ext>
            </a:extLst>
          </p:cNvPr>
          <p:cNvGrpSpPr/>
          <p:nvPr/>
        </p:nvGrpSpPr>
        <p:grpSpPr>
          <a:xfrm>
            <a:off x="771115" y="4971380"/>
            <a:ext cx="9307004" cy="606206"/>
            <a:chOff x="771115" y="4971380"/>
            <a:chExt cx="9307004" cy="606206"/>
          </a:xfrm>
        </p:grpSpPr>
        <p:pic>
          <p:nvPicPr>
            <p:cNvPr id="40" name="Picture 3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52780BE1-92C7-226C-8B09-02DF680A5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15" y="5054960"/>
              <a:ext cx="522626" cy="522626"/>
            </a:xfrm>
            <a:prstGeom prst="rect">
              <a:avLst/>
            </a:pr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BB885EE-0582-60A4-6128-720B87CD939F}"/>
                </a:ext>
              </a:extLst>
            </p:cNvPr>
            <p:cNvSpPr/>
            <p:nvPr/>
          </p:nvSpPr>
          <p:spPr>
            <a:xfrm>
              <a:off x="1462943" y="4971380"/>
              <a:ext cx="8615176" cy="587574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Oversight – Governance, Risk &amp; Compliance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8C4EFB-33E9-0521-BB72-EA0B049A69C4}"/>
              </a:ext>
            </a:extLst>
          </p:cNvPr>
          <p:cNvGrpSpPr/>
          <p:nvPr/>
        </p:nvGrpSpPr>
        <p:grpSpPr>
          <a:xfrm>
            <a:off x="738641" y="1290782"/>
            <a:ext cx="9339478" cy="595839"/>
            <a:chOff x="738641" y="1290782"/>
            <a:chExt cx="9339478" cy="5958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170B413-7D03-1069-B9AC-B54D5D71603D}"/>
                </a:ext>
              </a:extLst>
            </p:cNvPr>
            <p:cNvSpPr/>
            <p:nvPr/>
          </p:nvSpPr>
          <p:spPr>
            <a:xfrm>
              <a:off x="1462943" y="12990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AI Vision &amp; Guidelines</a:t>
              </a:r>
            </a:p>
          </p:txBody>
        </p:sp>
        <p:pic>
          <p:nvPicPr>
            <p:cNvPr id="42" name="Picture 4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BCAA99B-B5AF-FA3E-53A7-2F32FBC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41" y="1290782"/>
              <a:ext cx="587574" cy="58757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1DB182-5C66-7DA2-CC05-61A1F1CB6C06}"/>
              </a:ext>
            </a:extLst>
          </p:cNvPr>
          <p:cNvGrpSpPr/>
          <p:nvPr/>
        </p:nvGrpSpPr>
        <p:grpSpPr>
          <a:xfrm>
            <a:off x="700984" y="2743201"/>
            <a:ext cx="9377135" cy="662889"/>
            <a:chOff x="700984" y="2743201"/>
            <a:chExt cx="9377135" cy="66288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A91CB7-04D4-2B70-3B74-4813471BCFEB}"/>
                </a:ext>
              </a:extLst>
            </p:cNvPr>
            <p:cNvSpPr/>
            <p:nvPr/>
          </p:nvSpPr>
          <p:spPr>
            <a:xfrm>
              <a:off x="1462943" y="2767979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Establish AI Champions Community</a:t>
              </a:r>
            </a:p>
          </p:txBody>
        </p:sp>
        <p:pic>
          <p:nvPicPr>
            <p:cNvPr id="44" name="Picture 4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4CECEF91-9221-03CA-2429-841D633C5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84" y="2743201"/>
              <a:ext cx="662889" cy="66288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3A00991-4B1D-8798-FA93-3745479EE9D6}"/>
              </a:ext>
            </a:extLst>
          </p:cNvPr>
          <p:cNvGrpSpPr/>
          <p:nvPr/>
        </p:nvGrpSpPr>
        <p:grpSpPr>
          <a:xfrm>
            <a:off x="765729" y="2033513"/>
            <a:ext cx="9297247" cy="587575"/>
            <a:chOff x="765729" y="2033513"/>
            <a:chExt cx="9297247" cy="58757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E280FA0-43AC-08E4-DFCF-1210DDB40441}"/>
                </a:ext>
              </a:extLst>
            </p:cNvPr>
            <p:cNvSpPr/>
            <p:nvPr/>
          </p:nvSpPr>
          <p:spPr>
            <a:xfrm>
              <a:off x="1447800" y="20335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Value-Based AI Evaluation Framework</a:t>
              </a:r>
            </a:p>
          </p:txBody>
        </p:sp>
        <p:pic>
          <p:nvPicPr>
            <p:cNvPr id="48" name="Picture 4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EE4B061-A61D-1B82-5F73-30978A4E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9" y="2041980"/>
              <a:ext cx="533399" cy="53339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A367825-9A07-570E-7B55-661DB5FFE4E8}"/>
              </a:ext>
            </a:extLst>
          </p:cNvPr>
          <p:cNvGrpSpPr/>
          <p:nvPr/>
        </p:nvGrpSpPr>
        <p:grpSpPr>
          <a:xfrm>
            <a:off x="838200" y="4236913"/>
            <a:ext cx="9289434" cy="587575"/>
            <a:chOff x="788685" y="4236913"/>
            <a:chExt cx="9289434" cy="58757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7559AE3-B430-7CB6-EC7A-AA2905613812}"/>
                </a:ext>
              </a:extLst>
            </p:cNvPr>
            <p:cNvSpPr/>
            <p:nvPr/>
          </p:nvSpPr>
          <p:spPr>
            <a:xfrm>
              <a:off x="1462943" y="42369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Deploy/Invest, Iterate &amp; Measure</a:t>
              </a:r>
            </a:p>
          </p:txBody>
        </p:sp>
        <p:pic>
          <p:nvPicPr>
            <p:cNvPr id="50" name="Picture 4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3E6175A5-9623-DAE0-415F-C3DCCCBA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5" y="4286956"/>
              <a:ext cx="487487" cy="48748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F0F5BA-28E6-136D-5E7F-0CEBC37B41A0}"/>
              </a:ext>
            </a:extLst>
          </p:cNvPr>
          <p:cNvGrpSpPr/>
          <p:nvPr/>
        </p:nvGrpSpPr>
        <p:grpSpPr>
          <a:xfrm>
            <a:off x="765728" y="3502446"/>
            <a:ext cx="9312391" cy="604866"/>
            <a:chOff x="765728" y="3502446"/>
            <a:chExt cx="9312391" cy="60486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C03F95-F919-757A-099D-B0157122DCE4}"/>
                </a:ext>
              </a:extLst>
            </p:cNvPr>
            <p:cNvSpPr/>
            <p:nvPr/>
          </p:nvSpPr>
          <p:spPr>
            <a:xfrm>
              <a:off x="1462943" y="35024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Education, Awareness &amp; Exploration of AI Solutions</a:t>
              </a:r>
            </a:p>
          </p:txBody>
        </p:sp>
        <p:pic>
          <p:nvPicPr>
            <p:cNvPr id="52" name="Picture 5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6F0E10DF-3A83-22B2-E7BF-DE674AAD4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8" y="3573912"/>
              <a:ext cx="533400" cy="533400"/>
            </a:xfrm>
            <a:prstGeom prst="rect">
              <a:avLst/>
            </a:prstGeom>
            <a:ln w="28575">
              <a:solidFill>
                <a:schemeClr val="tx1">
                  <a:alpha val="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269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22BC-52C7-A192-A28F-9510011B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Kickstart your</a:t>
            </a:r>
            <a:r>
              <a:rPr lang="en-US" dirty="0"/>
              <a:t> </a:t>
            </a:r>
            <a:r>
              <a:rPr lang="en-US" b="1" dirty="0"/>
              <a:t>AI Readiness in time for 2026!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667AA16-613A-AED3-C921-DE4EE25153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8181947"/>
              </p:ext>
            </p:extLst>
          </p:nvPr>
        </p:nvGraphicFramePr>
        <p:xfrm>
          <a:off x="6197600" y="1600205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EDCA3FCF-E54A-BD1B-CD8C-736599D5A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38300"/>
            <a:ext cx="3581400" cy="35814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D9D863-72AC-9403-E4E5-3BFBCCE1DD05}"/>
              </a:ext>
            </a:extLst>
          </p:cNvPr>
          <p:cNvSpPr txBox="1"/>
          <p:nvPr/>
        </p:nvSpPr>
        <p:spPr>
          <a:xfrm>
            <a:off x="1346200" y="5334000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Mytech.com/ai-resources/</a:t>
            </a:r>
          </a:p>
        </p:txBody>
      </p:sp>
    </p:spTree>
    <p:extLst>
      <p:ext uri="{BB962C8B-B14F-4D97-AF65-F5344CB8AC3E}">
        <p14:creationId xmlns:p14="http://schemas.microsoft.com/office/powerpoint/2010/main" val="173276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C950-6ED7-E86A-BA23-48DB5546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Global AI Resource Dependency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A0ED31-D764-3FD5-2D0B-2A716330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6212542" cy="3352800"/>
          </a:xfrm>
          <a:prstGeom prst="rect">
            <a:avLst/>
          </a:prstGeom>
        </p:spPr>
      </p:pic>
      <p:pic>
        <p:nvPicPr>
          <p:cNvPr id="9" name="Picture 8" descr="Energy capacity by region in GW&#10;">
            <a:extLst>
              <a:ext uri="{FF2B5EF4-FFF2-40B4-BE49-F238E27FC236}">
                <a16:creationId xmlns:a16="http://schemas.microsoft.com/office/drawing/2014/main" id="{48D152F7-A2A6-E8B2-7F84-C28C86C79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6019800" cy="3149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A8D8F4-90E3-697C-709A-9683DEAAF478}"/>
              </a:ext>
            </a:extLst>
          </p:cNvPr>
          <p:cNvSpPr txBox="1"/>
          <p:nvPr/>
        </p:nvSpPr>
        <p:spPr>
          <a:xfrm>
            <a:off x="238125" y="6382009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 Nina Schick: </a:t>
            </a: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</a:t>
            </a:r>
            <a:r>
              <a:rPr lang="en-US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ninaschick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E8DC8F-3644-5060-7161-1AACEB769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148" y="1647292"/>
            <a:ext cx="6429829" cy="35634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C3031-6BCB-E3AA-2359-B8760DE27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1244895"/>
            <a:ext cx="94609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41B9-008E-4A83-B194-FE79CF56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White House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America’s AI Action Plan | July 2025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B070-6E69-6799-F9AF-90B01E93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667000"/>
            <a:ext cx="110871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 industrial revolution, an information revolution, and a renaissance-all at once. This is the potential that AI presents. The opportunity that stands before us is both inspiring and humbling. </a:t>
            </a:r>
            <a:r>
              <a:rPr lang="en-US" sz="2400" b="1" i="1" dirty="0"/>
              <a:t>And it is ours to seize, or to lose. </a:t>
            </a:r>
          </a:p>
        </p:txBody>
      </p:sp>
    </p:spTree>
    <p:extLst>
      <p:ext uri="{BB962C8B-B14F-4D97-AF65-F5344CB8AC3E}">
        <p14:creationId xmlns:p14="http://schemas.microsoft.com/office/powerpoint/2010/main" val="280362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6DAA7-3015-F50A-C77A-665B16CAD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109728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If that is the potential and impact of AI for our Society…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600" b="1" i="1" dirty="0"/>
              <a:t>What does it mean for your </a:t>
            </a:r>
            <a:r>
              <a:rPr lang="en-US" sz="3600" b="1" i="1" u="sng" dirty="0"/>
              <a:t>Practice</a:t>
            </a:r>
            <a:r>
              <a:rPr lang="en-US" sz="3600" b="1" i="1" dirty="0"/>
              <a:t>?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6514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5F04-52AC-DB96-4FF3-0C36FAD7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is Merely a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FD6B-D9F8-53A4-1EED-1EE8FAE9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7775"/>
            <a:ext cx="10972800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The approach to leveraging AI should be the same as any tool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Business justification needs to exist – </a:t>
            </a:r>
            <a:r>
              <a:rPr lang="en-US" sz="2000" b="1" dirty="0">
                <a:solidFill>
                  <a:srgbClr val="04233F"/>
                </a:solidFill>
              </a:rPr>
              <a:t>don’t spend $20k on a $10k problem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5A3CD-B1FB-DBEA-4B3B-E6B75CB245AC}"/>
              </a:ext>
            </a:extLst>
          </p:cNvPr>
          <p:cNvGrpSpPr/>
          <p:nvPr/>
        </p:nvGrpSpPr>
        <p:grpSpPr>
          <a:xfrm>
            <a:off x="733683" y="2514600"/>
            <a:ext cx="10466310" cy="3148584"/>
            <a:chOff x="733683" y="2514600"/>
            <a:chExt cx="10466310" cy="31485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4A4385-D4F1-EBBA-B722-F8A612D0F029}"/>
                </a:ext>
              </a:extLst>
            </p:cNvPr>
            <p:cNvSpPr/>
            <p:nvPr/>
          </p:nvSpPr>
          <p:spPr>
            <a:xfrm>
              <a:off x="733683" y="3569265"/>
              <a:ext cx="7054770" cy="2093919"/>
            </a:xfrm>
            <a:custGeom>
              <a:avLst/>
              <a:gdLst>
                <a:gd name="connsiteX0" fmla="*/ 0 w 7054770"/>
                <a:gd name="connsiteY0" fmla="*/ 0 h 2093919"/>
                <a:gd name="connsiteX1" fmla="*/ 7054770 w 7054770"/>
                <a:gd name="connsiteY1" fmla="*/ 0 h 2093919"/>
                <a:gd name="connsiteX2" fmla="*/ 7054770 w 7054770"/>
                <a:gd name="connsiteY2" fmla="*/ 2093919 h 2093919"/>
                <a:gd name="connsiteX3" fmla="*/ 0 w 7054770"/>
                <a:gd name="connsiteY3" fmla="*/ 2093919 h 2093919"/>
                <a:gd name="connsiteX4" fmla="*/ 0 w 7054770"/>
                <a:gd name="connsiteY4" fmla="*/ 0 h 209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4770" h="2093919" fill="none" extrusionOk="0">
                  <a:moveTo>
                    <a:pt x="0" y="0"/>
                  </a:moveTo>
                  <a:cubicBezTo>
                    <a:pt x="1149919" y="-49533"/>
                    <a:pt x="4268216" y="-14809"/>
                    <a:pt x="7054770" y="0"/>
                  </a:cubicBezTo>
                  <a:cubicBezTo>
                    <a:pt x="7142409" y="417141"/>
                    <a:pt x="6982091" y="1222375"/>
                    <a:pt x="7054770" y="2093919"/>
                  </a:cubicBezTo>
                  <a:cubicBezTo>
                    <a:pt x="5170360" y="2045688"/>
                    <a:pt x="2339312" y="2178374"/>
                    <a:pt x="0" y="2093919"/>
                  </a:cubicBezTo>
                  <a:cubicBezTo>
                    <a:pt x="-38581" y="1058679"/>
                    <a:pt x="63341" y="383911"/>
                    <a:pt x="0" y="0"/>
                  </a:cubicBezTo>
                  <a:close/>
                </a:path>
                <a:path w="7054770" h="2093919" stroke="0" extrusionOk="0">
                  <a:moveTo>
                    <a:pt x="0" y="0"/>
                  </a:moveTo>
                  <a:cubicBezTo>
                    <a:pt x="1825935" y="118645"/>
                    <a:pt x="3716256" y="116012"/>
                    <a:pt x="7054770" y="0"/>
                  </a:cubicBezTo>
                  <a:cubicBezTo>
                    <a:pt x="6921888" y="264477"/>
                    <a:pt x="7139721" y="1560882"/>
                    <a:pt x="7054770" y="2093919"/>
                  </a:cubicBezTo>
                  <a:cubicBezTo>
                    <a:pt x="6148294" y="2228519"/>
                    <a:pt x="3323491" y="1936723"/>
                    <a:pt x="0" y="2093919"/>
                  </a:cubicBezTo>
                  <a:cubicBezTo>
                    <a:pt x="-20187" y="1794106"/>
                    <a:pt x="-152480" y="463960"/>
                    <a:pt x="0" y="0"/>
                  </a:cubicBezTo>
                  <a:close/>
                </a:path>
              </a:pathLst>
            </a:custGeom>
            <a:blipFill dpi="0" rotWithShape="1">
              <a:blip r:embed="rId3">
                <a:alphaModFix amt="40018"/>
              </a:blip>
              <a:srcRect/>
              <a:stretch>
                <a:fillRect/>
              </a:stretch>
            </a:blipFill>
            <a:ln w="57150">
              <a:solidFill>
                <a:srgbClr val="188DCB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3E1827C-B8B1-89F2-B8CC-C62EE72FF845}"/>
                </a:ext>
              </a:extLst>
            </p:cNvPr>
            <p:cNvSpPr txBox="1">
              <a:spLocks/>
            </p:cNvSpPr>
            <p:nvPr/>
          </p:nvSpPr>
          <p:spPr>
            <a:xfrm>
              <a:off x="970671" y="4120924"/>
              <a:ext cx="6580794" cy="9906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sz="2000" dirty="0"/>
                <a:t>Just like a hammer can drive nails, pull them out, or even break something apart—</a:t>
              </a:r>
              <a:r>
                <a:rPr lang="en-US" sz="2000" b="1" dirty="0">
                  <a:solidFill>
                    <a:srgbClr val="04233F"/>
                  </a:solidFill>
                </a:rPr>
                <a:t>AI has a range of applications.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C12A58-C3C4-CDC1-72F2-E15095DE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2741" y="2514600"/>
              <a:ext cx="3297252" cy="2834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9704B-7A54-0D74-63DD-CB9957D5E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D9D4-1C06-F120-E94E-E27DECBD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4784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Outcomes for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17ECA-933F-6CEB-B0A8-32BA42DF8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24200" y="2007198"/>
            <a:ext cx="2743200" cy="3276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AI Vision &amp; Guidelines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Value-Based AI Evaluation Framework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Establish AI Champions Community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Education, Awareness &amp; Exploration of AI Solutions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Deploy/Invest, Iterate &amp; Measure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Oversight – Governance, Risk &amp; Compliance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C8F4C2F-4B3A-F803-40D4-F1262612432B}"/>
              </a:ext>
            </a:extLst>
          </p:cNvPr>
          <p:cNvGrpSpPr/>
          <p:nvPr/>
        </p:nvGrpSpPr>
        <p:grpSpPr>
          <a:xfrm>
            <a:off x="771115" y="4971380"/>
            <a:ext cx="9307004" cy="606206"/>
            <a:chOff x="771115" y="4971380"/>
            <a:chExt cx="9307004" cy="606206"/>
          </a:xfrm>
        </p:grpSpPr>
        <p:pic>
          <p:nvPicPr>
            <p:cNvPr id="40" name="Picture 3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941C92B-D845-2B37-1D60-164CA73A8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15" y="5054960"/>
              <a:ext cx="522626" cy="522626"/>
            </a:xfrm>
            <a:prstGeom prst="rect">
              <a:avLst/>
            </a:pr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8A2EE17-5592-AE1A-4C23-6EA60E2F0822}"/>
                </a:ext>
              </a:extLst>
            </p:cNvPr>
            <p:cNvSpPr/>
            <p:nvPr/>
          </p:nvSpPr>
          <p:spPr>
            <a:xfrm>
              <a:off x="1462943" y="4971380"/>
              <a:ext cx="8615176" cy="587574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Oversight – Governance, Risk &amp; Compliance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52CCB19-101C-2CE4-67FB-8B320ED9FDAF}"/>
              </a:ext>
            </a:extLst>
          </p:cNvPr>
          <p:cNvGrpSpPr/>
          <p:nvPr/>
        </p:nvGrpSpPr>
        <p:grpSpPr>
          <a:xfrm>
            <a:off x="738641" y="1290782"/>
            <a:ext cx="9339478" cy="595839"/>
            <a:chOff x="738641" y="1290782"/>
            <a:chExt cx="9339478" cy="5958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3132C1-DC8A-EF5C-A8BE-AD1100B5B917}"/>
                </a:ext>
              </a:extLst>
            </p:cNvPr>
            <p:cNvSpPr/>
            <p:nvPr/>
          </p:nvSpPr>
          <p:spPr>
            <a:xfrm>
              <a:off x="1462943" y="12990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AI Vision &amp; Guidelines</a:t>
              </a:r>
            </a:p>
          </p:txBody>
        </p:sp>
        <p:pic>
          <p:nvPicPr>
            <p:cNvPr id="42" name="Picture 4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9D279EB1-ED32-8F11-B78C-0AD36C7E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41" y="1290782"/>
              <a:ext cx="587574" cy="587574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F0B1A4-2F52-60A2-CF0C-D1CB8614C39D}"/>
              </a:ext>
            </a:extLst>
          </p:cNvPr>
          <p:cNvGrpSpPr/>
          <p:nvPr/>
        </p:nvGrpSpPr>
        <p:grpSpPr>
          <a:xfrm>
            <a:off x="700984" y="2743201"/>
            <a:ext cx="9377135" cy="662889"/>
            <a:chOff x="700984" y="2743201"/>
            <a:chExt cx="9377135" cy="662889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A5630C0-C010-0798-3C29-FC2AFC011836}"/>
                </a:ext>
              </a:extLst>
            </p:cNvPr>
            <p:cNvSpPr/>
            <p:nvPr/>
          </p:nvSpPr>
          <p:spPr>
            <a:xfrm>
              <a:off x="1462943" y="2767979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Establish AI Champions Community</a:t>
              </a:r>
            </a:p>
          </p:txBody>
        </p:sp>
        <p:pic>
          <p:nvPicPr>
            <p:cNvPr id="44" name="Picture 4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A4400D26-F117-6DF2-0C6C-421A4A507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84" y="2743201"/>
              <a:ext cx="662889" cy="66288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6F7663-D518-359A-700B-BB1AD7E86462}"/>
              </a:ext>
            </a:extLst>
          </p:cNvPr>
          <p:cNvGrpSpPr/>
          <p:nvPr/>
        </p:nvGrpSpPr>
        <p:grpSpPr>
          <a:xfrm>
            <a:off x="765729" y="2033513"/>
            <a:ext cx="9297247" cy="587575"/>
            <a:chOff x="765729" y="2033513"/>
            <a:chExt cx="9297247" cy="587575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B2C21DA-2714-9F66-791F-5094794EEDFF}"/>
                </a:ext>
              </a:extLst>
            </p:cNvPr>
            <p:cNvSpPr/>
            <p:nvPr/>
          </p:nvSpPr>
          <p:spPr>
            <a:xfrm>
              <a:off x="1447800" y="20335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Value-Based AI Evaluation Framework</a:t>
              </a:r>
            </a:p>
          </p:txBody>
        </p:sp>
        <p:pic>
          <p:nvPicPr>
            <p:cNvPr id="48" name="Picture 4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2C4F145-1B65-E43A-4F01-E9EBE30C9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9" y="2041980"/>
              <a:ext cx="533399" cy="53339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E4F1D7A-4F88-E831-74B8-F51089B82A4B}"/>
              </a:ext>
            </a:extLst>
          </p:cNvPr>
          <p:cNvGrpSpPr/>
          <p:nvPr/>
        </p:nvGrpSpPr>
        <p:grpSpPr>
          <a:xfrm>
            <a:off x="788685" y="4236913"/>
            <a:ext cx="9289434" cy="587575"/>
            <a:chOff x="788685" y="4236913"/>
            <a:chExt cx="9289434" cy="58757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D96661-DE56-6F47-B3D2-9FDF03E95462}"/>
                </a:ext>
              </a:extLst>
            </p:cNvPr>
            <p:cNvSpPr/>
            <p:nvPr/>
          </p:nvSpPr>
          <p:spPr>
            <a:xfrm>
              <a:off x="1462943" y="4236913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gradFill rotWithShape="0">
              <a:gsLst>
                <a:gs pos="50000">
                  <a:srgbClr val="188DCB"/>
                </a:gs>
                <a:gs pos="0">
                  <a:srgbClr val="1C468C"/>
                </a:gs>
                <a:gs pos="100000">
                  <a:srgbClr val="26B9DD"/>
                </a:gs>
              </a:gsLst>
              <a:lin ang="108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Deploy/Invest, Iterate &amp; Measure</a:t>
              </a:r>
            </a:p>
          </p:txBody>
        </p:sp>
        <p:pic>
          <p:nvPicPr>
            <p:cNvPr id="50" name="Picture 49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BF006C7-63CE-18D3-C575-57CA8BCB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5" y="4286956"/>
              <a:ext cx="487487" cy="48748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11730F-DB67-30E0-F29E-99B23AA2533E}"/>
              </a:ext>
            </a:extLst>
          </p:cNvPr>
          <p:cNvGrpSpPr/>
          <p:nvPr/>
        </p:nvGrpSpPr>
        <p:grpSpPr>
          <a:xfrm>
            <a:off x="765728" y="3502446"/>
            <a:ext cx="9312391" cy="604866"/>
            <a:chOff x="765728" y="3502446"/>
            <a:chExt cx="9312391" cy="604866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F357209-BC34-3285-71C8-4EA5CD47A583}"/>
                </a:ext>
              </a:extLst>
            </p:cNvPr>
            <p:cNvSpPr/>
            <p:nvPr/>
          </p:nvSpPr>
          <p:spPr>
            <a:xfrm>
              <a:off x="1462943" y="3502446"/>
              <a:ext cx="8615176" cy="587575"/>
            </a:xfrm>
            <a:custGeom>
              <a:avLst/>
              <a:gdLst>
                <a:gd name="connsiteX0" fmla="*/ 0 w 8615176"/>
                <a:gd name="connsiteY0" fmla="*/ 0 h 587573"/>
                <a:gd name="connsiteX1" fmla="*/ 8321390 w 8615176"/>
                <a:gd name="connsiteY1" fmla="*/ 0 h 587573"/>
                <a:gd name="connsiteX2" fmla="*/ 8615176 w 8615176"/>
                <a:gd name="connsiteY2" fmla="*/ 293787 h 587573"/>
                <a:gd name="connsiteX3" fmla="*/ 8321390 w 8615176"/>
                <a:gd name="connsiteY3" fmla="*/ 587573 h 587573"/>
                <a:gd name="connsiteX4" fmla="*/ 0 w 8615176"/>
                <a:gd name="connsiteY4" fmla="*/ 587573 h 587573"/>
                <a:gd name="connsiteX5" fmla="*/ 0 w 8615176"/>
                <a:gd name="connsiteY5" fmla="*/ 0 h 58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15176" h="587573">
                  <a:moveTo>
                    <a:pt x="8615176" y="587572"/>
                  </a:moveTo>
                  <a:lnTo>
                    <a:pt x="293786" y="587572"/>
                  </a:lnTo>
                  <a:lnTo>
                    <a:pt x="0" y="293786"/>
                  </a:lnTo>
                  <a:lnTo>
                    <a:pt x="293786" y="1"/>
                  </a:lnTo>
                  <a:lnTo>
                    <a:pt x="8615176" y="1"/>
                  </a:lnTo>
                  <a:lnTo>
                    <a:pt x="8615176" y="587572"/>
                  </a:lnTo>
                  <a:close/>
                </a:path>
              </a:pathLst>
            </a:custGeom>
            <a:solidFill>
              <a:srgbClr val="188DC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5997" tIns="95251" rIns="177800" bIns="9525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Education, Awareness &amp; Exploration of AI Solutions</a:t>
              </a:r>
            </a:p>
          </p:txBody>
        </p:sp>
        <p:pic>
          <p:nvPicPr>
            <p:cNvPr id="52" name="Picture 5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62B85F2-7FCF-2410-E952-FE982F09D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28" y="3573912"/>
              <a:ext cx="533400" cy="533400"/>
            </a:xfrm>
            <a:prstGeom prst="rect">
              <a:avLst/>
            </a:prstGeom>
            <a:ln w="28575">
              <a:solidFill>
                <a:schemeClr val="tx1">
                  <a:alpha val="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017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BCCC1-00C6-41B3-BE10-5CC74CA78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43B2-719F-5BD8-44F7-A813BE97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372341"/>
            <a:ext cx="1061923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AI Vision &amp; Guidelines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54FDE9-B3F5-9AEC-F395-30894812471F}"/>
              </a:ext>
            </a:extLst>
          </p:cNvPr>
          <p:cNvSpPr txBox="1"/>
          <p:nvPr/>
        </p:nvSpPr>
        <p:spPr>
          <a:xfrm>
            <a:off x="978409" y="1343366"/>
            <a:ext cx="4925890" cy="123444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Define the organization's vision for AI, including </a:t>
            </a:r>
            <a:r>
              <a:rPr lang="en-US" b="1" dirty="0"/>
              <a:t>confidentiality, security, </a:t>
            </a:r>
            <a:r>
              <a:rPr lang="en-US" dirty="0"/>
              <a:t>and</a:t>
            </a:r>
            <a:r>
              <a:rPr lang="en-US" b="1" dirty="0"/>
              <a:t> privacy </a:t>
            </a:r>
            <a:r>
              <a:rPr lang="en-US" dirty="0"/>
              <a:t>considerations.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37B748-08EC-70DC-DA36-DC46A54192D9}"/>
              </a:ext>
            </a:extLst>
          </p:cNvPr>
          <p:cNvSpPr txBox="1"/>
          <p:nvPr/>
        </p:nvSpPr>
        <p:spPr>
          <a:xfrm>
            <a:off x="6263640" y="1343366"/>
            <a:ext cx="4925890" cy="1234440"/>
          </a:xfrm>
          <a:prstGeom prst="rect">
            <a:avLst/>
          </a:prstGeom>
          <a:solidFill>
            <a:srgbClr val="188DCB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Decide whether to </a:t>
            </a:r>
            <a:r>
              <a:rPr lang="en-US" b="1" dirty="0">
                <a:solidFill>
                  <a:schemeClr val="bg1"/>
                </a:solidFill>
              </a:rPr>
              <a:t>build </a:t>
            </a:r>
            <a:r>
              <a:rPr lang="en-US" dirty="0">
                <a:solidFill>
                  <a:schemeClr val="bg1"/>
                </a:solidFill>
              </a:rPr>
              <a:t>or</a:t>
            </a:r>
            <a:r>
              <a:rPr lang="en-US" b="1" dirty="0">
                <a:solidFill>
                  <a:schemeClr val="bg1"/>
                </a:solidFill>
              </a:rPr>
              <a:t> subscribe </a:t>
            </a:r>
            <a:r>
              <a:rPr lang="en-US" dirty="0">
                <a:solidFill>
                  <a:schemeClr val="bg1"/>
                </a:solidFill>
              </a:rPr>
              <a:t>to AI tools, considering the business's core focus.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C415D0-AFA7-499C-564D-A399C7CA33EF}"/>
              </a:ext>
            </a:extLst>
          </p:cNvPr>
          <p:cNvSpPr txBox="1"/>
          <p:nvPr/>
        </p:nvSpPr>
        <p:spPr>
          <a:xfrm>
            <a:off x="978409" y="2911963"/>
            <a:ext cx="4925890" cy="123444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Recognize that AI is </a:t>
            </a:r>
            <a:r>
              <a:rPr lang="en-US" b="1" dirty="0"/>
              <a:t>already being used </a:t>
            </a:r>
          </a:p>
          <a:p>
            <a:pPr algn="ctr"/>
            <a:r>
              <a:rPr lang="en-US" dirty="0"/>
              <a:t>within the organization and establish clear policies and guidelines.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92593A-FA88-4B48-4574-227724A7869A}"/>
              </a:ext>
            </a:extLst>
          </p:cNvPr>
          <p:cNvSpPr txBox="1"/>
          <p:nvPr/>
        </p:nvSpPr>
        <p:spPr>
          <a:xfrm>
            <a:off x="978409" y="4480560"/>
            <a:ext cx="10214169" cy="1234440"/>
          </a:xfrm>
          <a:prstGeom prst="rect">
            <a:avLst/>
          </a:prstGeom>
          <a:solidFill>
            <a:schemeClr val="tx1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Communicate the </a:t>
            </a:r>
            <a:r>
              <a:rPr lang="en-US" b="1" dirty="0">
                <a:solidFill>
                  <a:schemeClr val="bg1"/>
                </a:solidFill>
              </a:rPr>
              <a:t>vision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expectations</a:t>
            </a:r>
            <a:r>
              <a:rPr lang="en-US" dirty="0">
                <a:solidFill>
                  <a:schemeClr val="bg1"/>
                </a:solidFill>
              </a:rPr>
              <a:t> to the team to ensure alignment.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04174E-3CFC-84C6-7CDC-D6DE53B5E7B7}"/>
              </a:ext>
            </a:extLst>
          </p:cNvPr>
          <p:cNvSpPr txBox="1"/>
          <p:nvPr/>
        </p:nvSpPr>
        <p:spPr>
          <a:xfrm>
            <a:off x="6263640" y="2911963"/>
            <a:ext cx="4925890" cy="1234440"/>
          </a:xfrm>
          <a:prstGeom prst="rect">
            <a:avLst/>
          </a:prstGeom>
          <a:solidFill>
            <a:srgbClr val="04233F"/>
          </a:solidFill>
          <a:ln w="317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Consider </a:t>
            </a:r>
            <a:r>
              <a:rPr lang="en-US" b="1" dirty="0">
                <a:solidFill>
                  <a:schemeClr val="bg1"/>
                </a:solidFill>
              </a:rPr>
              <a:t>defining what constitutes confidential information</a:t>
            </a:r>
            <a:r>
              <a:rPr lang="en-US" dirty="0">
                <a:solidFill>
                  <a:schemeClr val="bg1"/>
                </a:solidFill>
              </a:rPr>
              <a:t> within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organization. </a:t>
            </a:r>
          </a:p>
        </p:txBody>
      </p:sp>
    </p:spTree>
    <p:extLst>
      <p:ext uri="{BB962C8B-B14F-4D97-AF65-F5344CB8AC3E}">
        <p14:creationId xmlns:p14="http://schemas.microsoft.com/office/powerpoint/2010/main" val="20265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29EA-BA92-22DE-2D72-C794EC7C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1ABD-0548-4375-21BA-EF67FC35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9059"/>
            <a:ext cx="10972800" cy="533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04233F"/>
                </a:solidFill>
              </a:rPr>
              <a:t>Value Based AI Evaluation Framework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30E04-78FB-511D-D169-C3E467376D56}"/>
              </a:ext>
            </a:extLst>
          </p:cNvPr>
          <p:cNvSpPr txBox="1"/>
          <p:nvPr/>
        </p:nvSpPr>
        <p:spPr>
          <a:xfrm>
            <a:off x="152400" y="-2743200"/>
            <a:ext cx="99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Establish criteria for evaluating AI initiatives, focusing on ROI and problem-solving potential.</a:t>
            </a:r>
          </a:p>
          <a:p>
            <a:endParaRPr lang="en-US" dirty="0"/>
          </a:p>
          <a:p>
            <a:r>
              <a:rPr lang="en-US" dirty="0"/>
              <a:t>Set a threshold for the minimum value an AI solution should deliver to justify investment.</a:t>
            </a:r>
          </a:p>
          <a:p>
            <a:endParaRPr lang="en-US" dirty="0"/>
          </a:p>
          <a:p>
            <a:r>
              <a:rPr lang="en-US" dirty="0"/>
              <a:t>Consider both cost-saving and opportunity-creating AI initiatives.</a:t>
            </a:r>
          </a:p>
          <a:p>
            <a:endParaRPr lang="en-US" dirty="0"/>
          </a:p>
          <a:p>
            <a:r>
              <a:rPr lang="en-US" dirty="0"/>
              <a:t>Initiatives could be cross-departmental or within a department.</a:t>
            </a:r>
          </a:p>
          <a:p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EE15B-8A2C-3BB6-E05E-A15EFBF08F65}"/>
              </a:ext>
            </a:extLst>
          </p:cNvPr>
          <p:cNvGrpSpPr/>
          <p:nvPr/>
        </p:nvGrpSpPr>
        <p:grpSpPr>
          <a:xfrm>
            <a:off x="865370" y="1863298"/>
            <a:ext cx="5026247" cy="1676400"/>
            <a:chOff x="865370" y="1863298"/>
            <a:chExt cx="5026247" cy="1676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B266F3-0D80-5700-888B-4367F9463115}"/>
                </a:ext>
              </a:extLst>
            </p:cNvPr>
            <p:cNvSpPr txBox="1"/>
            <p:nvPr/>
          </p:nvSpPr>
          <p:spPr>
            <a:xfrm>
              <a:off x="865370" y="2286000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373535"/>
                  </a:solidFill>
                </a:rPr>
                <a:t>Establish criteria</a:t>
              </a:r>
              <a:r>
                <a:rPr lang="en-US" sz="1600" dirty="0">
                  <a:solidFill>
                    <a:srgbClr val="373535"/>
                  </a:solidFill>
                </a:rPr>
                <a:t> </a:t>
              </a:r>
              <a:r>
                <a:rPr lang="en-US" sz="1600" dirty="0"/>
                <a:t>for evaluating AI initiatives, focusing on ROI and problem-solving potential.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EE2EA6F-3E23-18D7-D4DD-423708471DFD}"/>
                </a:ext>
              </a:extLst>
            </p:cNvPr>
            <p:cNvSpPr/>
            <p:nvPr/>
          </p:nvSpPr>
          <p:spPr>
            <a:xfrm>
              <a:off x="4215217" y="1863298"/>
              <a:ext cx="1676400" cy="167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4" name="Picture 43" descr="A black and white text box&#10;&#10;AI-generated content may be incorrect.">
              <a:extLst>
                <a:ext uri="{FF2B5EF4-FFF2-40B4-BE49-F238E27FC236}">
                  <a16:creationId xmlns:a16="http://schemas.microsoft.com/office/drawing/2014/main" id="{48361051-BE82-8554-CA25-D332561C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2" y="2080873"/>
              <a:ext cx="1241250" cy="124125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ADA05D-16B2-CD16-210D-31C433B0A7B5}"/>
              </a:ext>
            </a:extLst>
          </p:cNvPr>
          <p:cNvGrpSpPr/>
          <p:nvPr/>
        </p:nvGrpSpPr>
        <p:grpSpPr>
          <a:xfrm>
            <a:off x="838200" y="3768298"/>
            <a:ext cx="5053417" cy="1676400"/>
            <a:chOff x="838200" y="3768298"/>
            <a:chExt cx="5053417" cy="1676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2AA317-5B94-4EBD-FD8F-11E8F6139413}"/>
                </a:ext>
              </a:extLst>
            </p:cNvPr>
            <p:cNvSpPr txBox="1"/>
            <p:nvPr/>
          </p:nvSpPr>
          <p:spPr>
            <a:xfrm>
              <a:off x="838200" y="4191000"/>
              <a:ext cx="31933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04233F"/>
                  </a:solidFill>
                </a:rPr>
                <a:t>Set a threshold</a:t>
              </a:r>
              <a:r>
                <a:rPr lang="en-US" sz="1600" dirty="0">
                  <a:solidFill>
                    <a:srgbClr val="04233F"/>
                  </a:solidFill>
                </a:rPr>
                <a:t> </a:t>
              </a:r>
              <a:r>
                <a:rPr lang="en-US" sz="1600" dirty="0"/>
                <a:t>for the minimum value an AI solution should deliver to justify investment.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6E5CCC-BCD8-1B5F-7A8B-DA006114AD5F}"/>
                </a:ext>
              </a:extLst>
            </p:cNvPr>
            <p:cNvSpPr/>
            <p:nvPr/>
          </p:nvSpPr>
          <p:spPr>
            <a:xfrm>
              <a:off x="4215217" y="3768298"/>
              <a:ext cx="1676400" cy="1676400"/>
            </a:xfrm>
            <a:prstGeom prst="rect">
              <a:avLst/>
            </a:prstGeom>
            <a:solidFill>
              <a:srgbClr val="04233F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5" descr="A white arrow pointing up&#10;&#10;AI-generated content may be incorrect.">
              <a:extLst>
                <a:ext uri="{FF2B5EF4-FFF2-40B4-BE49-F238E27FC236}">
                  <a16:creationId xmlns:a16="http://schemas.microsoft.com/office/drawing/2014/main" id="{8CC784E2-175E-A46E-1AC0-600FF45B1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138" y="3953219"/>
              <a:ext cx="1306559" cy="130655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8C301D3-51D3-C25B-12EB-247749901CEA}"/>
              </a:ext>
            </a:extLst>
          </p:cNvPr>
          <p:cNvGrpSpPr/>
          <p:nvPr/>
        </p:nvGrpSpPr>
        <p:grpSpPr>
          <a:xfrm>
            <a:off x="6175742" y="1863298"/>
            <a:ext cx="5237125" cy="1676400"/>
            <a:chOff x="6175742" y="1863298"/>
            <a:chExt cx="5237125" cy="1676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36DFB4-0927-4B54-D33C-6175213AEB0E}"/>
                </a:ext>
              </a:extLst>
            </p:cNvPr>
            <p:cNvSpPr txBox="1"/>
            <p:nvPr/>
          </p:nvSpPr>
          <p:spPr>
            <a:xfrm>
              <a:off x="8136267" y="2286000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/>
                <a:t>Consider both</a:t>
              </a:r>
              <a:r>
                <a:rPr lang="en-US" sz="1600" dirty="0"/>
                <a:t> cost-saving and opportunity-creating AI initiatives: inter or intra-departmental.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C576D-4A00-B78E-45AC-BF1D0F05996E}"/>
                </a:ext>
              </a:extLst>
            </p:cNvPr>
            <p:cNvSpPr/>
            <p:nvPr/>
          </p:nvSpPr>
          <p:spPr>
            <a:xfrm>
              <a:off x="6175742" y="1863298"/>
              <a:ext cx="1676400" cy="1676400"/>
            </a:xfrm>
            <a:prstGeom prst="rect">
              <a:avLst/>
            </a:prstGeom>
            <a:solidFill>
              <a:schemeClr val="tx1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 descr="A white outline of a pig&#10;&#10;AI-generated content may be incorrect.">
              <a:extLst>
                <a:ext uri="{FF2B5EF4-FFF2-40B4-BE49-F238E27FC236}">
                  <a16:creationId xmlns:a16="http://schemas.microsoft.com/office/drawing/2014/main" id="{38FF50C2-A8D7-8A83-7861-FA6D5930B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092" y="2068684"/>
              <a:ext cx="1253699" cy="125369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90BFCA-1813-E5F5-6A90-C40B97D81C81}"/>
              </a:ext>
            </a:extLst>
          </p:cNvPr>
          <p:cNvGrpSpPr/>
          <p:nvPr/>
        </p:nvGrpSpPr>
        <p:grpSpPr>
          <a:xfrm>
            <a:off x="6175742" y="3768298"/>
            <a:ext cx="4779925" cy="1676400"/>
            <a:chOff x="6175742" y="3768298"/>
            <a:chExt cx="4779925" cy="1676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820D62-9BB0-8EE0-67C1-F22E4DA4EC14}"/>
                </a:ext>
              </a:extLst>
            </p:cNvPr>
            <p:cNvSpPr txBox="1"/>
            <p:nvPr/>
          </p:nvSpPr>
          <p:spPr>
            <a:xfrm>
              <a:off x="8136267" y="4314111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b="1" dirty="0">
                  <a:solidFill>
                    <a:srgbClr val="188DCB"/>
                  </a:solidFill>
                </a:rPr>
                <a:t>Define</a:t>
              </a:r>
              <a:r>
                <a:rPr lang="en-US" sz="1600" dirty="0"/>
                <a:t> Suggested Criteria for Prioritizing AI Opportunities.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6DC692-7E42-E237-A4AD-88C67F2D1B19}"/>
                </a:ext>
              </a:extLst>
            </p:cNvPr>
            <p:cNvSpPr/>
            <p:nvPr/>
          </p:nvSpPr>
          <p:spPr>
            <a:xfrm>
              <a:off x="6175742" y="3768298"/>
              <a:ext cx="1676400" cy="1676400"/>
            </a:xfrm>
            <a:prstGeom prst="rect">
              <a:avLst/>
            </a:prstGeom>
            <a:solidFill>
              <a:srgbClr val="188DCB"/>
            </a:solidFill>
            <a:ln w="603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 descr="A white pencil with a black background&#10;&#10;AI-generated content may be incorrect.">
              <a:extLst>
                <a:ext uri="{FF2B5EF4-FFF2-40B4-BE49-F238E27FC236}">
                  <a16:creationId xmlns:a16="http://schemas.microsoft.com/office/drawing/2014/main" id="{BBAF1E1B-D456-53DA-417E-4E9FC046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841" y="3889225"/>
              <a:ext cx="1346200" cy="134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5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rgbClr val="188DCB"/>
            </a:gs>
            <a:gs pos="0">
              <a:srgbClr val="1C468C"/>
            </a:gs>
            <a:gs pos="100000">
              <a:srgbClr val="26B9DD"/>
            </a:gs>
          </a:gsLst>
          <a:lin ang="108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TP LnL Template Wide Fixed.pptx" id="{4D1D49FE-BD0F-42A4-B4EC-EFDD56662BCC}" vid="{411DF987-9EF9-43D2-B0B7-24D96E011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71C8B13CD3D4EB563380DCB641937" ma:contentTypeVersion="21" ma:contentTypeDescription="Create a new document." ma:contentTypeScope="" ma:versionID="af83e20b8f6ba5d6a24e06e9886fdef7">
  <xsd:schema xmlns:xsd="http://www.w3.org/2001/XMLSchema" xmlns:xs="http://www.w3.org/2001/XMLSchema" xmlns:p="http://schemas.microsoft.com/office/2006/metadata/properties" xmlns:ns2="c7437372-b935-4d67-b67f-c55d23d11617" xmlns:ns3="97198826-2e53-4998-ab0d-1836514a85c1" targetNamespace="http://schemas.microsoft.com/office/2006/metadata/properties" ma:root="true" ma:fieldsID="6762b29d7d03ed91ddbfe75c446848f7" ns2:_="" ns3:_="">
    <xsd:import namespace="c7437372-b935-4d67-b67f-c55d23d11617"/>
    <xsd:import namespace="97198826-2e53-4998-ab0d-1836514a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unnel_x0020_Stage" minOccurs="0"/>
                <xsd:element ref="ns2:Author0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37372-b935-4d67-b67f-c55d23d11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unnel_x0020_Stage" ma:index="10" nillable="true" ma:displayName="Funnel Stage" ma:description="Identify which stage of the marketing funnel this content targets." ma:format="Dropdown" ma:internalName="Funnel_x0020_Stage">
      <xsd:simpleType>
        <xsd:restriction base="dms:Choice">
          <xsd:enumeration value="Awareness"/>
          <xsd:enumeration value="Consideration"/>
          <xsd:enumeration value="Decision"/>
        </xsd:restriction>
      </xsd:simpleType>
    </xsd:element>
    <xsd:element name="Author0" ma:index="11" nillable="true" ma:displayName="Author" ma:description="Original Author" ma:format="Dropdown" ma:internalName="Author0">
      <xsd:simpleType>
        <xsd:restriction base="dms:Choice">
          <xsd:enumeration value="Nathan Austin"/>
          <xsd:enumeration value="Stephanie Kingslien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format="Dropdown" ma:internalName="Sign_x002d_off_x0020_status">
      <xsd:simpleType>
        <xsd:restriction base="dms:Choice">
          <xsd:enumeration value="Reviewed w/notes"/>
          <xsd:enumeration value="Approved"/>
          <xsd:enumeration value="Approved w/notes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dbf2827-7631-4ff4-bebd-3da270e88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98826-2e53-4998-ab0d-1836514a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ff885ed-9906-4a1e-9f74-b51bdeaf7f64}" ma:internalName="TaxCatchAll" ma:showField="CatchAllData" ma:web="97198826-2e53-4998-ab0d-1836514a8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437372-b935-4d67-b67f-c55d23d11617">
      <Terms xmlns="http://schemas.microsoft.com/office/infopath/2007/PartnerControls"/>
    </lcf76f155ced4ddcb4097134ff3c332f>
    <Funnel_x0020_Stage xmlns="c7437372-b935-4d67-b67f-c55d23d11617" xsi:nil="true"/>
    <TaxCatchAll xmlns="97198826-2e53-4998-ab0d-1836514a85c1" xsi:nil="true"/>
    <_Flow_SignoffStatus xmlns="c7437372-b935-4d67-b67f-c55d23d11617" xsi:nil="true"/>
    <Author0 xmlns="c7437372-b935-4d67-b67f-c55d23d11617" xsi:nil="true"/>
  </documentManagement>
</p:properties>
</file>

<file path=customXml/itemProps1.xml><?xml version="1.0" encoding="utf-8"?>
<ds:datastoreItem xmlns:ds="http://schemas.openxmlformats.org/officeDocument/2006/customXml" ds:itemID="{C9D7CB9A-8DAC-4A7B-AEAB-BA640F97D4BA}"/>
</file>

<file path=customXml/itemProps2.xml><?xml version="1.0" encoding="utf-8"?>
<ds:datastoreItem xmlns:ds="http://schemas.openxmlformats.org/officeDocument/2006/customXml" ds:itemID="{1DABEC30-B795-48B5-BA7F-5FDC6824E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10CBF-D873-4048-AB6B-9FD8D6401930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c7437372-b935-4d67-b67f-c55d23d11617"/>
    <ds:schemaRef ds:uri="http://schemas.microsoft.com/office/infopath/2007/PartnerControls"/>
    <ds:schemaRef ds:uri="http://schemas.openxmlformats.org/package/2006/metadata/core-properties"/>
    <ds:schemaRef ds:uri="97198826-2e53-4998-ab0d-1836514a85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Mytech - Wide Presentation</Template>
  <TotalTime>9038</TotalTime>
  <Words>2890</Words>
  <Application>Microsoft Office PowerPoint</Application>
  <PresentationFormat>Widescreen</PresentationFormat>
  <Paragraphs>318</Paragraphs>
  <Slides>28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Segoe UI</vt:lpstr>
      <vt:lpstr>Calibri</vt:lpstr>
      <vt:lpstr>Arial</vt:lpstr>
      <vt:lpstr>Office Theme</vt:lpstr>
      <vt:lpstr>Leading with AI:  Strategic Imperatives for Investment, Governance, and Policy</vt:lpstr>
      <vt:lpstr>PowerPoint Presentation</vt:lpstr>
      <vt:lpstr>Global AI Resource Dependency</vt:lpstr>
      <vt:lpstr>White House America’s AI Action Plan | July 2025 </vt:lpstr>
      <vt:lpstr>PowerPoint Presentation</vt:lpstr>
      <vt:lpstr>AI is Merely a Tool</vt:lpstr>
      <vt:lpstr>Outcomes for Session</vt:lpstr>
      <vt:lpstr>AI Vision &amp; Guidelines</vt:lpstr>
      <vt:lpstr>Value Based AI Evaluation Framework </vt:lpstr>
      <vt:lpstr>Value Based AI Evaluation Framework </vt:lpstr>
      <vt:lpstr>Value Based AI Evaluation Framework </vt:lpstr>
      <vt:lpstr>Value Based AI Evaluation Framework</vt:lpstr>
      <vt:lpstr>Establish AI Champions Community</vt:lpstr>
      <vt:lpstr>PowerPoint Presentation</vt:lpstr>
      <vt:lpstr>Build Awareness &amp; Explore AI Solutions</vt:lpstr>
      <vt:lpstr>Types of AI Tools</vt:lpstr>
      <vt:lpstr>Sample Medical Copilot Opportunities</vt:lpstr>
      <vt:lpstr>Build Awareness &amp; Explore AI Solutions</vt:lpstr>
      <vt:lpstr>Build Awareness &amp; Explore AI Solutions</vt:lpstr>
      <vt:lpstr>Copilot by default is not HIPAA Compliant</vt:lpstr>
      <vt:lpstr>PowerPoint Presentation</vt:lpstr>
      <vt:lpstr>Deploy, Iterate &amp; Measure</vt:lpstr>
      <vt:lpstr>Oversight – Governance, Risk &amp; Compliance </vt:lpstr>
      <vt:lpstr>PowerPoint Presentation</vt:lpstr>
      <vt:lpstr>Wake up Call</vt:lpstr>
      <vt:lpstr>AI Feels Different. And the Same.</vt:lpstr>
      <vt:lpstr>Vision to Value: Foundations for AI Success</vt:lpstr>
      <vt:lpstr>Kickstart your AI Readiness in time for 2026!</vt:lpstr>
    </vt:vector>
  </TitlesOfParts>
  <Company>Mytech Partners,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Austin</dc:creator>
  <cp:lastModifiedBy>Nathan Austin</cp:lastModifiedBy>
  <cp:revision>17</cp:revision>
  <cp:lastPrinted>2025-07-17T13:54:41Z</cp:lastPrinted>
  <dcterms:created xsi:type="dcterms:W3CDTF">2025-07-16T11:50:03Z</dcterms:created>
  <dcterms:modified xsi:type="dcterms:W3CDTF">2025-09-26T12:43:48Z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49100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ContentTypeId">
    <vt:lpwstr>0x010100DE271C8B13CD3D4EB563380DCB641937</vt:lpwstr>
  </property>
  <property fmtid="{D5CDD505-2E9C-101B-9397-08002B2CF9AE}" pid="8" name="MediaServiceImageTags">
    <vt:lpwstr/>
  </property>
</Properties>
</file>