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1"/>
  </p:notesMasterIdLst>
  <p:sldIdLst>
    <p:sldId id="256" r:id="rId5"/>
    <p:sldId id="465" r:id="rId6"/>
    <p:sldId id="285" r:id="rId7"/>
    <p:sldId id="466" r:id="rId8"/>
    <p:sldId id="467" r:id="rId9"/>
    <p:sldId id="468" r:id="rId10"/>
    <p:sldId id="257" r:id="rId11"/>
    <p:sldId id="268" r:id="rId12"/>
    <p:sldId id="269" r:id="rId13"/>
    <p:sldId id="282" r:id="rId14"/>
    <p:sldId id="270" r:id="rId15"/>
    <p:sldId id="280" r:id="rId16"/>
    <p:sldId id="281" r:id="rId17"/>
    <p:sldId id="271" r:id="rId18"/>
    <p:sldId id="277" r:id="rId19"/>
    <p:sldId id="272" r:id="rId20"/>
    <p:sldId id="279" r:id="rId21"/>
    <p:sldId id="284" r:id="rId22"/>
    <p:sldId id="283" r:id="rId23"/>
    <p:sldId id="278" r:id="rId24"/>
    <p:sldId id="273" r:id="rId25"/>
    <p:sldId id="274" r:id="rId26"/>
    <p:sldId id="275" r:id="rId27"/>
    <p:sldId id="276" r:id="rId28"/>
    <p:sldId id="267" r:id="rId29"/>
    <p:sldId id="464" r:id="rId30"/>
  </p:sldIdLst>
  <p:sldSz cx="12192000" cy="6858000"/>
  <p:notesSz cx="6858000" cy="9144000"/>
  <p:embeddedFontLst>
    <p:embeddedFont>
      <p:font typeface="Segoe UI" panose="020B0502040204020203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DCB"/>
    <a:srgbClr val="04233F"/>
    <a:srgbClr val="373535"/>
    <a:srgbClr val="1C468C"/>
    <a:srgbClr val="26B9DD"/>
    <a:srgbClr val="3074A9"/>
    <a:srgbClr val="969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1E946E-0A0A-BA19-822F-31C021E28834}" v="54" dt="2025-09-23T20:49:08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8" autoAdjust="0"/>
    <p:restoredTop sz="96318" autoAdjust="0"/>
  </p:normalViewPr>
  <p:slideViewPr>
    <p:cSldViewPr>
      <p:cViewPr>
        <p:scale>
          <a:sx n="100" d="100"/>
          <a:sy n="100" d="100"/>
        </p:scale>
        <p:origin x="102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Austin" userId="fa6c05af-9b64-4768-9b03-511f93c53ec7" providerId="ADAL" clId="{0574B113-2D60-43F7-B630-B8D2C41033CB}"/>
    <pc:docChg chg="undo custSel addSld delSld modSld sldOrd delMainMaster">
      <pc:chgData name="Nathan Austin" userId="fa6c05af-9b64-4768-9b03-511f93c53ec7" providerId="ADAL" clId="{0574B113-2D60-43F7-B630-B8D2C41033CB}" dt="2025-09-19T18:21:25.457" v="1079" actId="20577"/>
      <pc:docMkLst>
        <pc:docMk/>
      </pc:docMkLst>
      <pc:sldChg chg="addSp modSp mod">
        <pc:chgData name="Nathan Austin" userId="fa6c05af-9b64-4768-9b03-511f93c53ec7" providerId="ADAL" clId="{0574B113-2D60-43F7-B630-B8D2C41033CB}" dt="2025-09-19T17:54:22.838" v="379" actId="1076"/>
        <pc:sldMkLst>
          <pc:docMk/>
          <pc:sldMk cId="1985863365" sldId="267"/>
        </pc:sldMkLst>
        <pc:spChg chg="mod">
          <ac:chgData name="Nathan Austin" userId="fa6c05af-9b64-4768-9b03-511f93c53ec7" providerId="ADAL" clId="{0574B113-2D60-43F7-B630-B8D2C41033CB}" dt="2025-09-19T17:50:32.212" v="251" actId="404"/>
          <ac:spMkLst>
            <pc:docMk/>
            <pc:sldMk cId="1985863365" sldId="267"/>
            <ac:spMk id="6" creationId="{FD922092-1DC6-C7FD-0343-E485EFBB8B53}"/>
          </ac:spMkLst>
        </pc:spChg>
        <pc:spChg chg="mod">
          <ac:chgData name="Nathan Austin" userId="fa6c05af-9b64-4768-9b03-511f93c53ec7" providerId="ADAL" clId="{0574B113-2D60-43F7-B630-B8D2C41033CB}" dt="2025-09-19T17:53:19.657" v="374" actId="1076"/>
          <ac:spMkLst>
            <pc:docMk/>
            <pc:sldMk cId="1985863365" sldId="267"/>
            <ac:spMk id="7" creationId="{25694C69-39BC-B894-97F5-3FB49166CA93}"/>
          </ac:spMkLst>
        </pc:spChg>
        <pc:picChg chg="add mod">
          <ac:chgData name="Nathan Austin" userId="fa6c05af-9b64-4768-9b03-511f93c53ec7" providerId="ADAL" clId="{0574B113-2D60-43F7-B630-B8D2C41033CB}" dt="2025-09-19T17:54:22.838" v="379" actId="1076"/>
          <ac:picMkLst>
            <pc:docMk/>
            <pc:sldMk cId="1985863365" sldId="267"/>
            <ac:picMk id="3" creationId="{1888DDBD-D540-B8AE-99B2-8EF0AC54009D}"/>
          </ac:picMkLst>
        </pc:picChg>
        <pc:picChg chg="mod">
          <ac:chgData name="Nathan Austin" userId="fa6c05af-9b64-4768-9b03-511f93c53ec7" providerId="ADAL" clId="{0574B113-2D60-43F7-B630-B8D2C41033CB}" dt="2025-09-19T17:49:56.989" v="226" actId="1076"/>
          <ac:picMkLst>
            <pc:docMk/>
            <pc:sldMk cId="1985863365" sldId="267"/>
            <ac:picMk id="11" creationId="{29372AA3-F5BB-D19E-ED92-B6943CB7B9BE}"/>
          </ac:picMkLst>
        </pc:picChg>
      </pc:sldChg>
      <pc:sldChg chg="modSp mod">
        <pc:chgData name="Nathan Austin" userId="fa6c05af-9b64-4768-9b03-511f93c53ec7" providerId="ADAL" clId="{0574B113-2D60-43F7-B630-B8D2C41033CB}" dt="2025-09-19T17:49:13.853" v="225" actId="20577"/>
        <pc:sldMkLst>
          <pc:docMk/>
          <pc:sldMk cId="1093282351" sldId="276"/>
        </pc:sldMkLst>
        <pc:spChg chg="mod">
          <ac:chgData name="Nathan Austin" userId="fa6c05af-9b64-4768-9b03-511f93c53ec7" providerId="ADAL" clId="{0574B113-2D60-43F7-B630-B8D2C41033CB}" dt="2025-09-19T17:49:13.853" v="225" actId="20577"/>
          <ac:spMkLst>
            <pc:docMk/>
            <pc:sldMk cId="1093282351" sldId="276"/>
            <ac:spMk id="2" creationId="{9FD3C85B-65EA-C9E6-DDF2-E46F66D1E00C}"/>
          </ac:spMkLst>
        </pc:spChg>
      </pc:sldChg>
      <pc:sldChg chg="delSp modSp new mod modAnim">
        <pc:chgData name="Nathan Austin" userId="fa6c05af-9b64-4768-9b03-511f93c53ec7" providerId="ADAL" clId="{0574B113-2D60-43F7-B630-B8D2C41033CB}" dt="2025-09-19T18:21:25.457" v="1079" actId="20577"/>
        <pc:sldMkLst>
          <pc:docMk/>
          <pc:sldMk cId="2903673629" sldId="285"/>
        </pc:sldMkLst>
        <pc:spChg chg="mod">
          <ac:chgData name="Nathan Austin" userId="fa6c05af-9b64-4768-9b03-511f93c53ec7" providerId="ADAL" clId="{0574B113-2D60-43F7-B630-B8D2C41033CB}" dt="2025-09-19T18:21:25.457" v="1079" actId="20577"/>
          <ac:spMkLst>
            <pc:docMk/>
            <pc:sldMk cId="2903673629" sldId="285"/>
            <ac:spMk id="3" creationId="{A5343534-7E43-6498-B450-0AC42B8DAD10}"/>
          </ac:spMkLst>
        </pc:spChg>
      </pc:sldChg>
      <pc:sldChg chg="addSp delSp modSp new mod modAnim">
        <pc:chgData name="Nathan Austin" userId="fa6c05af-9b64-4768-9b03-511f93c53ec7" providerId="ADAL" clId="{0574B113-2D60-43F7-B630-B8D2C41033CB}" dt="2025-09-19T18:09:21.607" v="883"/>
        <pc:sldMkLst>
          <pc:docMk/>
          <pc:sldMk cId="1112889697" sldId="466"/>
        </pc:sldMkLst>
        <pc:spChg chg="mod">
          <ac:chgData name="Nathan Austin" userId="fa6c05af-9b64-4768-9b03-511f93c53ec7" providerId="ADAL" clId="{0574B113-2D60-43F7-B630-B8D2C41033CB}" dt="2025-09-19T18:03:13.858" v="525" actId="113"/>
          <ac:spMkLst>
            <pc:docMk/>
            <pc:sldMk cId="1112889697" sldId="466"/>
            <ac:spMk id="2" creationId="{D42AC950-6ED7-E86A-BA23-48DB5546E147}"/>
          </ac:spMkLst>
        </pc:spChg>
        <pc:spChg chg="add mod">
          <ac:chgData name="Nathan Austin" userId="fa6c05af-9b64-4768-9b03-511f93c53ec7" providerId="ADAL" clId="{0574B113-2D60-43F7-B630-B8D2C41033CB}" dt="2025-09-19T18:01:37.596" v="515" actId="207"/>
          <ac:spMkLst>
            <pc:docMk/>
            <pc:sldMk cId="1112889697" sldId="466"/>
            <ac:spMk id="10" creationId="{02A8D8F4-90E3-697C-709A-9683DEAAF478}"/>
          </ac:spMkLst>
        </pc:spChg>
        <pc:picChg chg="add mod ord">
          <ac:chgData name="Nathan Austin" userId="fa6c05af-9b64-4768-9b03-511f93c53ec7" providerId="ADAL" clId="{0574B113-2D60-43F7-B630-B8D2C41033CB}" dt="2025-09-19T17:38:27.590" v="190" actId="14100"/>
          <ac:picMkLst>
            <pc:docMk/>
            <pc:sldMk cId="1112889697" sldId="466"/>
            <ac:picMk id="5" creationId="{0EA0ED31-D764-3FD5-2D0B-2A71633013B1}"/>
          </ac:picMkLst>
        </pc:picChg>
        <pc:picChg chg="add mod">
          <ac:chgData name="Nathan Austin" userId="fa6c05af-9b64-4768-9b03-511f93c53ec7" providerId="ADAL" clId="{0574B113-2D60-43F7-B630-B8D2C41033CB}" dt="2025-09-19T18:02:48.140" v="519" actId="1076"/>
          <ac:picMkLst>
            <pc:docMk/>
            <pc:sldMk cId="1112889697" sldId="466"/>
            <ac:picMk id="9" creationId="{48D152F7-A2A6-E8B2-7F84-C28C86C79828}"/>
          </ac:picMkLst>
        </pc:picChg>
        <pc:picChg chg="add mod">
          <ac:chgData name="Nathan Austin" userId="fa6c05af-9b64-4768-9b03-511f93c53ec7" providerId="ADAL" clId="{0574B113-2D60-43F7-B630-B8D2C41033CB}" dt="2025-09-19T18:02:57.881" v="522" actId="1076"/>
          <ac:picMkLst>
            <pc:docMk/>
            <pc:sldMk cId="1112889697" sldId="466"/>
            <ac:picMk id="12" creationId="{BFE8DC8F-3644-5060-7161-1AACEB7696A1}"/>
          </ac:picMkLst>
        </pc:picChg>
        <pc:picChg chg="add mod">
          <ac:chgData name="Nathan Austin" userId="fa6c05af-9b64-4768-9b03-511f93c53ec7" providerId="ADAL" clId="{0574B113-2D60-43F7-B630-B8D2C41033CB}" dt="2025-09-19T18:09:14.934" v="882" actId="1076"/>
          <ac:picMkLst>
            <pc:docMk/>
            <pc:sldMk cId="1112889697" sldId="466"/>
            <ac:picMk id="14" creationId="{6AEC3031-6BCB-E3AA-2359-B8760DE27232}"/>
          </ac:picMkLst>
        </pc:picChg>
      </pc:sldChg>
      <pc:sldChg chg="addSp delSp modSp new mod">
        <pc:chgData name="Nathan Austin" userId="fa6c05af-9b64-4768-9b03-511f93c53ec7" providerId="ADAL" clId="{0574B113-2D60-43F7-B630-B8D2C41033CB}" dt="2025-09-19T18:17:52.917" v="1067" actId="1076"/>
        <pc:sldMkLst>
          <pc:docMk/>
          <pc:sldMk cId="2803624441" sldId="467"/>
        </pc:sldMkLst>
        <pc:spChg chg="add del mod">
          <ac:chgData name="Nathan Austin" userId="fa6c05af-9b64-4768-9b03-511f93c53ec7" providerId="ADAL" clId="{0574B113-2D60-43F7-B630-B8D2C41033CB}" dt="2025-09-19T18:17:32.173" v="1065" actId="6549"/>
          <ac:spMkLst>
            <pc:docMk/>
            <pc:sldMk cId="2803624441" sldId="467"/>
            <ac:spMk id="2" creationId="{E4F141B9-008E-4A83-B194-FE79CF562C0E}"/>
          </ac:spMkLst>
        </pc:spChg>
        <pc:spChg chg="mod">
          <ac:chgData name="Nathan Austin" userId="fa6c05af-9b64-4768-9b03-511f93c53ec7" providerId="ADAL" clId="{0574B113-2D60-43F7-B630-B8D2C41033CB}" dt="2025-09-19T18:17:52.917" v="1067" actId="1076"/>
          <ac:spMkLst>
            <pc:docMk/>
            <pc:sldMk cId="2803624441" sldId="467"/>
            <ac:spMk id="3" creationId="{2B3DB070-6E69-6799-F9AF-90B01E9397D6}"/>
          </ac:spMkLst>
        </pc:spChg>
      </pc:sldChg>
      <pc:sldChg chg="delSp modSp new mod">
        <pc:chgData name="Nathan Austin" userId="fa6c05af-9b64-4768-9b03-511f93c53ec7" providerId="ADAL" clId="{0574B113-2D60-43F7-B630-B8D2C41033CB}" dt="2025-09-19T18:18:54.495" v="1074" actId="14100"/>
        <pc:sldMkLst>
          <pc:docMk/>
          <pc:sldMk cId="2665142908" sldId="468"/>
        </pc:sldMkLst>
        <pc:spChg chg="mod">
          <ac:chgData name="Nathan Austin" userId="fa6c05af-9b64-4768-9b03-511f93c53ec7" providerId="ADAL" clId="{0574B113-2D60-43F7-B630-B8D2C41033CB}" dt="2025-09-19T18:18:54.495" v="1074" actId="14100"/>
          <ac:spMkLst>
            <pc:docMk/>
            <pc:sldMk cId="2665142908" sldId="468"/>
            <ac:spMk id="3" creationId="{DC56DAA7-3015-F50A-C77A-665B16CAD779}"/>
          </ac:spMkLst>
        </pc:spChg>
      </pc:sldChg>
    </pc:docChg>
  </pc:docChgLst>
  <pc:docChgLst>
    <pc:chgData name="Taryn Marcheschi" userId="S::tmarcheschi@mytech.com::738f2442-a9dc-4039-8f11-47c425bff3ad" providerId="AD" clId="Web-{7E1E946E-0A0A-BA19-822F-31C021E28834}"/>
    <pc:docChg chg="addSld delSld modSld">
      <pc:chgData name="Taryn Marcheschi" userId="S::tmarcheschi@mytech.com::738f2442-a9dc-4039-8f11-47c425bff3ad" providerId="AD" clId="Web-{7E1E946E-0A0A-BA19-822F-31C021E28834}" dt="2025-09-23T20:49:08.446" v="52"/>
      <pc:docMkLst>
        <pc:docMk/>
      </pc:docMkLst>
      <pc:sldChg chg="modSp">
        <pc:chgData name="Taryn Marcheschi" userId="S::tmarcheschi@mytech.com::738f2442-a9dc-4039-8f11-47c425bff3ad" providerId="AD" clId="Web-{7E1E946E-0A0A-BA19-822F-31C021E28834}" dt="2025-09-23T20:49:07.758" v="50" actId="20577"/>
        <pc:sldMkLst>
          <pc:docMk/>
          <pc:sldMk cId="2204405615" sldId="256"/>
        </pc:sldMkLst>
        <pc:spChg chg="mod">
          <ac:chgData name="Taryn Marcheschi" userId="S::tmarcheschi@mytech.com::738f2442-a9dc-4039-8f11-47c425bff3ad" providerId="AD" clId="Web-{7E1E946E-0A0A-BA19-822F-31C021E28834}" dt="2025-09-23T20:49:07.758" v="50" actId="20577"/>
          <ac:spMkLst>
            <pc:docMk/>
            <pc:sldMk cId="2204405615" sldId="256"/>
            <ac:spMk id="2" creationId="{00000000-0000-0000-0000-000000000000}"/>
          </ac:spMkLst>
        </pc:spChg>
      </pc:sldChg>
      <pc:sldChg chg="add del">
        <pc:chgData name="Taryn Marcheschi" userId="S::tmarcheschi@mytech.com::738f2442-a9dc-4039-8f11-47c425bff3ad" providerId="AD" clId="Web-{7E1E946E-0A0A-BA19-822F-31C021E28834}" dt="2025-09-23T20:49:07.789" v="51"/>
        <pc:sldMkLst>
          <pc:docMk/>
          <pc:sldMk cId="1433638730" sldId="464"/>
        </pc:sldMkLst>
      </pc:sldChg>
      <pc:sldChg chg="add del">
        <pc:chgData name="Taryn Marcheschi" userId="S::tmarcheschi@mytech.com::738f2442-a9dc-4039-8f11-47c425bff3ad" providerId="AD" clId="Web-{7E1E946E-0A0A-BA19-822F-31C021E28834}" dt="2025-09-23T20:49:08.446" v="52"/>
        <pc:sldMkLst>
          <pc:docMk/>
          <pc:sldMk cId="53398244" sldId="46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62E62-5D15-4D5D-B3EC-FE2DF61350B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AB50B6-25C9-4CA6-A2A4-D8CDE8F53A92}">
      <dgm:prSet/>
      <dgm:spPr/>
      <dgm:t>
        <a:bodyPr/>
        <a:lstStyle/>
        <a:p>
          <a:r>
            <a:rPr lang="en-US" dirty="0"/>
            <a:t>Establish criteria for evaluating AI initiatives, focusing on ROI and problem-solving potential.</a:t>
          </a:r>
        </a:p>
      </dgm:t>
    </dgm:pt>
    <dgm:pt modelId="{7083A7AE-E605-476C-833E-EE688A39BDD2}" type="parTrans" cxnId="{35833EEC-29D0-40BC-9C3B-594FFECB425C}">
      <dgm:prSet/>
      <dgm:spPr/>
      <dgm:t>
        <a:bodyPr/>
        <a:lstStyle/>
        <a:p>
          <a:endParaRPr lang="en-US"/>
        </a:p>
      </dgm:t>
    </dgm:pt>
    <dgm:pt modelId="{5B359D0E-C6B7-49EA-B7F1-D71FE18C333F}" type="sibTrans" cxnId="{35833EEC-29D0-40BC-9C3B-594FFECB425C}">
      <dgm:prSet phldrT="1"/>
      <dgm:spPr/>
      <dgm:t>
        <a:bodyPr/>
        <a:lstStyle/>
        <a:p>
          <a:endParaRPr lang="en-US"/>
        </a:p>
      </dgm:t>
    </dgm:pt>
    <dgm:pt modelId="{B9585821-EDD8-4086-817E-850890E73083}">
      <dgm:prSet/>
      <dgm:spPr/>
      <dgm:t>
        <a:bodyPr/>
        <a:lstStyle/>
        <a:p>
          <a:r>
            <a:rPr lang="en-US" dirty="0"/>
            <a:t>Set a threshold for the minimum value an AI solution should deliver to justify investment</a:t>
          </a:r>
        </a:p>
      </dgm:t>
    </dgm:pt>
    <dgm:pt modelId="{E1147EDD-2588-488F-922E-224D552B3C91}" type="parTrans" cxnId="{BE35EDE7-7618-4812-ACFE-E9E60F4CC625}">
      <dgm:prSet/>
      <dgm:spPr/>
      <dgm:t>
        <a:bodyPr/>
        <a:lstStyle/>
        <a:p>
          <a:endParaRPr lang="en-US"/>
        </a:p>
      </dgm:t>
    </dgm:pt>
    <dgm:pt modelId="{40F96C96-C99E-47F9-A491-3644F6FA40BE}" type="sibTrans" cxnId="{BE35EDE7-7618-4812-ACFE-E9E60F4CC625}">
      <dgm:prSet phldrT="2"/>
      <dgm:spPr/>
      <dgm:t>
        <a:bodyPr/>
        <a:lstStyle/>
        <a:p>
          <a:endParaRPr lang="en-US"/>
        </a:p>
      </dgm:t>
    </dgm:pt>
    <dgm:pt modelId="{A4ADB29D-532B-4876-913D-27AA4FB84FCD}">
      <dgm:prSet/>
      <dgm:spPr/>
      <dgm:t>
        <a:bodyPr/>
        <a:lstStyle/>
        <a:p>
          <a:r>
            <a:rPr lang="en-US"/>
            <a:t>Consider both cost-saving and opportunity-creating AI initiatives: inter or intra-departmental</a:t>
          </a:r>
        </a:p>
      </dgm:t>
    </dgm:pt>
    <dgm:pt modelId="{87CE8CC1-94FD-4281-93CD-0C8483005511}" type="parTrans" cxnId="{3585673B-EECC-46F4-A3E2-E284FD0635EF}">
      <dgm:prSet/>
      <dgm:spPr/>
      <dgm:t>
        <a:bodyPr/>
        <a:lstStyle/>
        <a:p>
          <a:endParaRPr lang="en-US"/>
        </a:p>
      </dgm:t>
    </dgm:pt>
    <dgm:pt modelId="{45E7C32F-7FF8-49BD-AD30-68620F912C58}" type="sibTrans" cxnId="{3585673B-EECC-46F4-A3E2-E284FD0635EF}">
      <dgm:prSet phldrT="3"/>
      <dgm:spPr/>
      <dgm:t>
        <a:bodyPr/>
        <a:lstStyle/>
        <a:p>
          <a:endParaRPr lang="en-US"/>
        </a:p>
      </dgm:t>
    </dgm:pt>
    <dgm:pt modelId="{7F2452FD-9B75-4ABB-B908-BD8BDED4260B}">
      <dgm:prSet/>
      <dgm:spPr/>
      <dgm:t>
        <a:bodyPr/>
        <a:lstStyle/>
        <a:p>
          <a:r>
            <a:rPr lang="en-US"/>
            <a:t>Define Suggested Criteria for Prioritizing AI Opportunities</a:t>
          </a:r>
        </a:p>
      </dgm:t>
    </dgm:pt>
    <dgm:pt modelId="{218A5364-5E50-4443-AC63-654755C9E6C4}" type="parTrans" cxnId="{517D35A3-F7E0-477D-A897-905B53DE804A}">
      <dgm:prSet/>
      <dgm:spPr/>
      <dgm:t>
        <a:bodyPr/>
        <a:lstStyle/>
        <a:p>
          <a:endParaRPr lang="en-US"/>
        </a:p>
      </dgm:t>
    </dgm:pt>
    <dgm:pt modelId="{E618358D-BC4E-4C82-A6CA-D3D6E303F33C}" type="sibTrans" cxnId="{517D35A3-F7E0-477D-A897-905B53DE804A}">
      <dgm:prSet phldrT="4"/>
      <dgm:spPr/>
      <dgm:t>
        <a:bodyPr/>
        <a:lstStyle/>
        <a:p>
          <a:endParaRPr lang="en-US"/>
        </a:p>
      </dgm:t>
    </dgm:pt>
    <dgm:pt modelId="{9D2024C2-5DEC-4617-8AF6-3EFF124F689D}" type="pres">
      <dgm:prSet presAssocID="{F8462E62-5D15-4D5D-B3EC-FE2DF61350B0}" presName="Name0" presStyleCnt="0">
        <dgm:presLayoutVars>
          <dgm:dir/>
          <dgm:resizeHandles val="exact"/>
        </dgm:presLayoutVars>
      </dgm:prSet>
      <dgm:spPr/>
    </dgm:pt>
    <dgm:pt modelId="{5A859A5B-3540-469A-B720-160F1953B6FF}" type="pres">
      <dgm:prSet presAssocID="{CEAB50B6-25C9-4CA6-A2A4-D8CDE8F53A92}" presName="node" presStyleLbl="node1" presStyleIdx="0" presStyleCnt="4">
        <dgm:presLayoutVars>
          <dgm:bulletEnabled val="1"/>
        </dgm:presLayoutVars>
      </dgm:prSet>
      <dgm:spPr/>
    </dgm:pt>
    <dgm:pt modelId="{847D1D7B-E673-4D38-A6B3-06C28F1FB27C}" type="pres">
      <dgm:prSet presAssocID="{5B359D0E-C6B7-49EA-B7F1-D71FE18C333F}" presName="sibTrans" presStyleLbl="sibTrans1D1" presStyleIdx="0" presStyleCnt="3"/>
      <dgm:spPr/>
    </dgm:pt>
    <dgm:pt modelId="{9DFEBD27-50AB-416B-A8A2-97F33C55574C}" type="pres">
      <dgm:prSet presAssocID="{5B359D0E-C6B7-49EA-B7F1-D71FE18C333F}" presName="connectorText" presStyleLbl="sibTrans1D1" presStyleIdx="0" presStyleCnt="3"/>
      <dgm:spPr/>
    </dgm:pt>
    <dgm:pt modelId="{1B32B6B7-EEB7-4EA7-9CBF-D8C0718442B0}" type="pres">
      <dgm:prSet presAssocID="{B9585821-EDD8-4086-817E-850890E73083}" presName="node" presStyleLbl="node1" presStyleIdx="1" presStyleCnt="4">
        <dgm:presLayoutVars>
          <dgm:bulletEnabled val="1"/>
        </dgm:presLayoutVars>
      </dgm:prSet>
      <dgm:spPr/>
    </dgm:pt>
    <dgm:pt modelId="{D9F1F1CB-348D-4698-B199-3CD7B34AB083}" type="pres">
      <dgm:prSet presAssocID="{40F96C96-C99E-47F9-A491-3644F6FA40BE}" presName="sibTrans" presStyleLbl="sibTrans1D1" presStyleIdx="1" presStyleCnt="3"/>
      <dgm:spPr/>
    </dgm:pt>
    <dgm:pt modelId="{F59B3A4B-266B-43D6-9087-4057035662C4}" type="pres">
      <dgm:prSet presAssocID="{40F96C96-C99E-47F9-A491-3644F6FA40BE}" presName="connectorText" presStyleLbl="sibTrans1D1" presStyleIdx="1" presStyleCnt="3"/>
      <dgm:spPr/>
    </dgm:pt>
    <dgm:pt modelId="{E91D32DD-84DD-4238-AC76-C45694667B16}" type="pres">
      <dgm:prSet presAssocID="{A4ADB29D-532B-4876-913D-27AA4FB84FCD}" presName="node" presStyleLbl="node1" presStyleIdx="2" presStyleCnt="4">
        <dgm:presLayoutVars>
          <dgm:bulletEnabled val="1"/>
        </dgm:presLayoutVars>
      </dgm:prSet>
      <dgm:spPr/>
    </dgm:pt>
    <dgm:pt modelId="{836A636C-2F91-4FF7-A03E-59659621A566}" type="pres">
      <dgm:prSet presAssocID="{45E7C32F-7FF8-49BD-AD30-68620F912C58}" presName="sibTrans" presStyleLbl="sibTrans1D1" presStyleIdx="2" presStyleCnt="3"/>
      <dgm:spPr/>
    </dgm:pt>
    <dgm:pt modelId="{FAC52900-9E2E-4717-BF2F-3C8957DE31D9}" type="pres">
      <dgm:prSet presAssocID="{45E7C32F-7FF8-49BD-AD30-68620F912C58}" presName="connectorText" presStyleLbl="sibTrans1D1" presStyleIdx="2" presStyleCnt="3"/>
      <dgm:spPr/>
    </dgm:pt>
    <dgm:pt modelId="{9D1C9EEB-A45F-4700-A9DB-0AC7CC4EC1E2}" type="pres">
      <dgm:prSet presAssocID="{7F2452FD-9B75-4ABB-B908-BD8BDED4260B}" presName="node" presStyleLbl="node1" presStyleIdx="3" presStyleCnt="4">
        <dgm:presLayoutVars>
          <dgm:bulletEnabled val="1"/>
        </dgm:presLayoutVars>
      </dgm:prSet>
      <dgm:spPr/>
    </dgm:pt>
  </dgm:ptLst>
  <dgm:cxnLst>
    <dgm:cxn modelId="{89333905-C60E-1C44-8824-73375F5510FA}" type="presOf" srcId="{F8462E62-5D15-4D5D-B3EC-FE2DF61350B0}" destId="{9D2024C2-5DEC-4617-8AF6-3EFF124F689D}" srcOrd="0" destOrd="0" presId="urn:microsoft.com/office/officeart/2016/7/layout/RepeatingBendingProcessNew"/>
    <dgm:cxn modelId="{50A7870B-A069-674B-AD8A-8A7936E8C64C}" type="presOf" srcId="{5B359D0E-C6B7-49EA-B7F1-D71FE18C333F}" destId="{847D1D7B-E673-4D38-A6B3-06C28F1FB27C}" srcOrd="0" destOrd="0" presId="urn:microsoft.com/office/officeart/2016/7/layout/RepeatingBendingProcessNew"/>
    <dgm:cxn modelId="{C670D213-F33C-934D-9C6B-EF0F7432F61C}" type="presOf" srcId="{7F2452FD-9B75-4ABB-B908-BD8BDED4260B}" destId="{9D1C9EEB-A45F-4700-A9DB-0AC7CC4EC1E2}" srcOrd="0" destOrd="0" presId="urn:microsoft.com/office/officeart/2016/7/layout/RepeatingBendingProcessNew"/>
    <dgm:cxn modelId="{16F54B2B-6B05-314C-9805-BF61CC5FEE16}" type="presOf" srcId="{45E7C32F-7FF8-49BD-AD30-68620F912C58}" destId="{FAC52900-9E2E-4717-BF2F-3C8957DE31D9}" srcOrd="1" destOrd="0" presId="urn:microsoft.com/office/officeart/2016/7/layout/RepeatingBendingProcessNew"/>
    <dgm:cxn modelId="{3585673B-EECC-46F4-A3E2-E284FD0635EF}" srcId="{F8462E62-5D15-4D5D-B3EC-FE2DF61350B0}" destId="{A4ADB29D-532B-4876-913D-27AA4FB84FCD}" srcOrd="2" destOrd="0" parTransId="{87CE8CC1-94FD-4281-93CD-0C8483005511}" sibTransId="{45E7C32F-7FF8-49BD-AD30-68620F912C58}"/>
    <dgm:cxn modelId="{EB3B1861-C44B-1444-94A5-2C728FFEC519}" type="presOf" srcId="{40F96C96-C99E-47F9-A491-3644F6FA40BE}" destId="{D9F1F1CB-348D-4698-B199-3CD7B34AB083}" srcOrd="0" destOrd="0" presId="urn:microsoft.com/office/officeart/2016/7/layout/RepeatingBendingProcessNew"/>
    <dgm:cxn modelId="{253A0E62-B2A5-E249-B036-4293A0C3945A}" type="presOf" srcId="{40F96C96-C99E-47F9-A491-3644F6FA40BE}" destId="{F59B3A4B-266B-43D6-9087-4057035662C4}" srcOrd="1" destOrd="0" presId="urn:microsoft.com/office/officeart/2016/7/layout/RepeatingBendingProcessNew"/>
    <dgm:cxn modelId="{FC6BF092-9907-7147-AF28-F509C79898E8}" type="presOf" srcId="{5B359D0E-C6B7-49EA-B7F1-D71FE18C333F}" destId="{9DFEBD27-50AB-416B-A8A2-97F33C55574C}" srcOrd="1" destOrd="0" presId="urn:microsoft.com/office/officeart/2016/7/layout/RepeatingBendingProcessNew"/>
    <dgm:cxn modelId="{0F8E1794-0BDC-EF42-8D16-E8D7472213B4}" type="presOf" srcId="{A4ADB29D-532B-4876-913D-27AA4FB84FCD}" destId="{E91D32DD-84DD-4238-AC76-C45694667B16}" srcOrd="0" destOrd="0" presId="urn:microsoft.com/office/officeart/2016/7/layout/RepeatingBendingProcessNew"/>
    <dgm:cxn modelId="{517D35A3-F7E0-477D-A897-905B53DE804A}" srcId="{F8462E62-5D15-4D5D-B3EC-FE2DF61350B0}" destId="{7F2452FD-9B75-4ABB-B908-BD8BDED4260B}" srcOrd="3" destOrd="0" parTransId="{218A5364-5E50-4443-AC63-654755C9E6C4}" sibTransId="{E618358D-BC4E-4C82-A6CA-D3D6E303F33C}"/>
    <dgm:cxn modelId="{FBA4D9B8-9E24-AC4D-ACA6-918FF3F1CB36}" type="presOf" srcId="{45E7C32F-7FF8-49BD-AD30-68620F912C58}" destId="{836A636C-2F91-4FF7-A03E-59659621A566}" srcOrd="0" destOrd="0" presId="urn:microsoft.com/office/officeart/2016/7/layout/RepeatingBendingProcessNew"/>
    <dgm:cxn modelId="{DA528AE1-8A83-E847-81CF-A36CD02B6D2F}" type="presOf" srcId="{B9585821-EDD8-4086-817E-850890E73083}" destId="{1B32B6B7-EEB7-4EA7-9CBF-D8C0718442B0}" srcOrd="0" destOrd="0" presId="urn:microsoft.com/office/officeart/2016/7/layout/RepeatingBendingProcessNew"/>
    <dgm:cxn modelId="{BE35EDE7-7618-4812-ACFE-E9E60F4CC625}" srcId="{F8462E62-5D15-4D5D-B3EC-FE2DF61350B0}" destId="{B9585821-EDD8-4086-817E-850890E73083}" srcOrd="1" destOrd="0" parTransId="{E1147EDD-2588-488F-922E-224D552B3C91}" sibTransId="{40F96C96-C99E-47F9-A491-3644F6FA40BE}"/>
    <dgm:cxn modelId="{35833EEC-29D0-40BC-9C3B-594FFECB425C}" srcId="{F8462E62-5D15-4D5D-B3EC-FE2DF61350B0}" destId="{CEAB50B6-25C9-4CA6-A2A4-D8CDE8F53A92}" srcOrd="0" destOrd="0" parTransId="{7083A7AE-E605-476C-833E-EE688A39BDD2}" sibTransId="{5B359D0E-C6B7-49EA-B7F1-D71FE18C333F}"/>
    <dgm:cxn modelId="{1D83B0FF-0C25-6B4C-89E5-63F284E2EF7C}" type="presOf" srcId="{CEAB50B6-25C9-4CA6-A2A4-D8CDE8F53A92}" destId="{5A859A5B-3540-469A-B720-160F1953B6FF}" srcOrd="0" destOrd="0" presId="urn:microsoft.com/office/officeart/2016/7/layout/RepeatingBendingProcessNew"/>
    <dgm:cxn modelId="{0EE88305-083B-B84E-81FC-E575379DFDED}" type="presParOf" srcId="{9D2024C2-5DEC-4617-8AF6-3EFF124F689D}" destId="{5A859A5B-3540-469A-B720-160F1953B6FF}" srcOrd="0" destOrd="0" presId="urn:microsoft.com/office/officeart/2016/7/layout/RepeatingBendingProcessNew"/>
    <dgm:cxn modelId="{0F15AE7E-1D75-F44B-92AF-91D693875134}" type="presParOf" srcId="{9D2024C2-5DEC-4617-8AF6-3EFF124F689D}" destId="{847D1D7B-E673-4D38-A6B3-06C28F1FB27C}" srcOrd="1" destOrd="0" presId="urn:microsoft.com/office/officeart/2016/7/layout/RepeatingBendingProcessNew"/>
    <dgm:cxn modelId="{7488332D-D81F-EB4E-89C7-F68158E02CB3}" type="presParOf" srcId="{847D1D7B-E673-4D38-A6B3-06C28F1FB27C}" destId="{9DFEBD27-50AB-416B-A8A2-97F33C55574C}" srcOrd="0" destOrd="0" presId="urn:microsoft.com/office/officeart/2016/7/layout/RepeatingBendingProcessNew"/>
    <dgm:cxn modelId="{799DD036-C938-F548-8F66-2F6E9FF931FD}" type="presParOf" srcId="{9D2024C2-5DEC-4617-8AF6-3EFF124F689D}" destId="{1B32B6B7-EEB7-4EA7-9CBF-D8C0718442B0}" srcOrd="2" destOrd="0" presId="urn:microsoft.com/office/officeart/2016/7/layout/RepeatingBendingProcessNew"/>
    <dgm:cxn modelId="{70731C3C-E512-C245-9BC8-E33A37C2F8FA}" type="presParOf" srcId="{9D2024C2-5DEC-4617-8AF6-3EFF124F689D}" destId="{D9F1F1CB-348D-4698-B199-3CD7B34AB083}" srcOrd="3" destOrd="0" presId="urn:microsoft.com/office/officeart/2016/7/layout/RepeatingBendingProcessNew"/>
    <dgm:cxn modelId="{BA2BFEF9-F77F-844F-81C2-602E231868DF}" type="presParOf" srcId="{D9F1F1CB-348D-4698-B199-3CD7B34AB083}" destId="{F59B3A4B-266B-43D6-9087-4057035662C4}" srcOrd="0" destOrd="0" presId="urn:microsoft.com/office/officeart/2016/7/layout/RepeatingBendingProcessNew"/>
    <dgm:cxn modelId="{FD4FB364-D1D5-1C45-997E-C6B4199E3E84}" type="presParOf" srcId="{9D2024C2-5DEC-4617-8AF6-3EFF124F689D}" destId="{E91D32DD-84DD-4238-AC76-C45694667B16}" srcOrd="4" destOrd="0" presId="urn:microsoft.com/office/officeart/2016/7/layout/RepeatingBendingProcessNew"/>
    <dgm:cxn modelId="{C35BBB08-5281-FF40-B1C6-83EBA3D00A95}" type="presParOf" srcId="{9D2024C2-5DEC-4617-8AF6-3EFF124F689D}" destId="{836A636C-2F91-4FF7-A03E-59659621A566}" srcOrd="5" destOrd="0" presId="urn:microsoft.com/office/officeart/2016/7/layout/RepeatingBendingProcessNew"/>
    <dgm:cxn modelId="{492EF3C3-9720-C14D-A901-3B95E2BD78FE}" type="presParOf" srcId="{836A636C-2F91-4FF7-A03E-59659621A566}" destId="{FAC52900-9E2E-4717-BF2F-3C8957DE31D9}" srcOrd="0" destOrd="0" presId="urn:microsoft.com/office/officeart/2016/7/layout/RepeatingBendingProcessNew"/>
    <dgm:cxn modelId="{49DD023B-F3F2-B047-B298-4EFF22FF29DB}" type="presParOf" srcId="{9D2024C2-5DEC-4617-8AF6-3EFF124F689D}" destId="{9D1C9EEB-A45F-4700-A9DB-0AC7CC4EC1E2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D1D7B-E673-4D38-A6B3-06C28F1FB27C}">
      <dsp:nvSpPr>
        <dsp:cNvPr id="0" name=""/>
        <dsp:cNvSpPr/>
      </dsp:nvSpPr>
      <dsp:spPr>
        <a:xfrm>
          <a:off x="2413025" y="1215578"/>
          <a:ext cx="5245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54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1421" y="1258522"/>
        <a:ext cx="27757" cy="5551"/>
      </dsp:txXfrm>
    </dsp:sp>
    <dsp:sp modelId="{5A859A5B-3540-469A-B720-160F1953B6FF}">
      <dsp:nvSpPr>
        <dsp:cNvPr id="0" name=""/>
        <dsp:cNvSpPr/>
      </dsp:nvSpPr>
      <dsp:spPr>
        <a:xfrm>
          <a:off x="1130" y="537189"/>
          <a:ext cx="2413694" cy="1448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273" tIns="124148" rIns="118273" bIns="12414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Establish criteria for evaluating AI initiatives, focusing on ROI and problem-solving potential.</a:t>
          </a:r>
        </a:p>
      </dsp:txBody>
      <dsp:txXfrm>
        <a:off x="1130" y="537189"/>
        <a:ext cx="2413694" cy="1448216"/>
      </dsp:txXfrm>
    </dsp:sp>
    <dsp:sp modelId="{D9F1F1CB-348D-4698-B199-3CD7B34AB083}">
      <dsp:nvSpPr>
        <dsp:cNvPr id="0" name=""/>
        <dsp:cNvSpPr/>
      </dsp:nvSpPr>
      <dsp:spPr>
        <a:xfrm>
          <a:off x="1207977" y="1983606"/>
          <a:ext cx="2968844" cy="524549"/>
        </a:xfrm>
        <a:custGeom>
          <a:avLst/>
          <a:gdLst/>
          <a:ahLst/>
          <a:cxnLst/>
          <a:rect l="0" t="0" r="0" b="0"/>
          <a:pathLst>
            <a:path>
              <a:moveTo>
                <a:pt x="2968844" y="0"/>
              </a:moveTo>
              <a:lnTo>
                <a:pt x="2968844" y="279374"/>
              </a:lnTo>
              <a:lnTo>
                <a:pt x="0" y="279374"/>
              </a:lnTo>
              <a:lnTo>
                <a:pt x="0" y="52454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16892" y="2243105"/>
        <a:ext cx="151015" cy="5551"/>
      </dsp:txXfrm>
    </dsp:sp>
    <dsp:sp modelId="{1B32B6B7-EEB7-4EA7-9CBF-D8C0718442B0}">
      <dsp:nvSpPr>
        <dsp:cNvPr id="0" name=""/>
        <dsp:cNvSpPr/>
      </dsp:nvSpPr>
      <dsp:spPr>
        <a:xfrm>
          <a:off x="2969974" y="537189"/>
          <a:ext cx="2413694" cy="1448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273" tIns="124148" rIns="118273" bIns="12414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Set a threshold for the minimum value an AI solution should deliver to justify investment</a:t>
          </a:r>
        </a:p>
      </dsp:txBody>
      <dsp:txXfrm>
        <a:off x="2969974" y="537189"/>
        <a:ext cx="2413694" cy="1448216"/>
      </dsp:txXfrm>
    </dsp:sp>
    <dsp:sp modelId="{836A636C-2F91-4FF7-A03E-59659621A566}">
      <dsp:nvSpPr>
        <dsp:cNvPr id="0" name=""/>
        <dsp:cNvSpPr/>
      </dsp:nvSpPr>
      <dsp:spPr>
        <a:xfrm>
          <a:off x="2413025" y="3218944"/>
          <a:ext cx="5245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54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1421" y="3261888"/>
        <a:ext cx="27757" cy="5551"/>
      </dsp:txXfrm>
    </dsp:sp>
    <dsp:sp modelId="{E91D32DD-84DD-4238-AC76-C45694667B16}">
      <dsp:nvSpPr>
        <dsp:cNvPr id="0" name=""/>
        <dsp:cNvSpPr/>
      </dsp:nvSpPr>
      <dsp:spPr>
        <a:xfrm>
          <a:off x="1130" y="2540556"/>
          <a:ext cx="2413694" cy="1448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273" tIns="124148" rIns="118273" bIns="12414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Consider both cost-saving and opportunity-creating AI initiatives: inter or intra-departmental</a:t>
          </a:r>
        </a:p>
      </dsp:txBody>
      <dsp:txXfrm>
        <a:off x="1130" y="2540556"/>
        <a:ext cx="2413694" cy="1448216"/>
      </dsp:txXfrm>
    </dsp:sp>
    <dsp:sp modelId="{9D1C9EEB-A45F-4700-A9DB-0AC7CC4EC1E2}">
      <dsp:nvSpPr>
        <dsp:cNvPr id="0" name=""/>
        <dsp:cNvSpPr/>
      </dsp:nvSpPr>
      <dsp:spPr>
        <a:xfrm>
          <a:off x="2969974" y="2540556"/>
          <a:ext cx="2413694" cy="1448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273" tIns="124148" rIns="118273" bIns="12414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Define Suggested Criteria for Prioritizing AI Opportunities</a:t>
          </a:r>
        </a:p>
      </dsp:txBody>
      <dsp:txXfrm>
        <a:off x="2969974" y="2540556"/>
        <a:ext cx="2413694" cy="1448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30234-D66E-45E0-8AC1-C9917507C9C2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3ED0E-A41B-4F6F-9C4B-17161FB73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9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5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61071-9B64-DB96-8704-4D136353A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70EF26-6E0A-F97F-B785-7296C9E381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C73CFD-DAA5-7751-CD5B-3DC3A66E9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examples of AI tools like Microsoft Copilot, Synthrio, and others to illustrate different use cases.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Awareness and Exploring Solutions: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 Table: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Compare different AI tools (e.g., Microsoft Copilot, Synthrio) and their use cases.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Timeline: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 the evolution of AI solutions and their integration into the organization.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B39DA-E0B2-4068-F4A5-7D18AC6C78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46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68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AFCC4-A8CB-C889-73C5-8BCB69D4D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A62CA5-A367-75D3-EA37-994DB4BEB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7D1017-DC0B-D041-245D-81D10E57F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examples of AI tools like Microsoft Copilot, Synthrio, and others to illustrate different use cases.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Awareness and Exploring Solutions: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 Table: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Compare different AI tools (e.g., Microsoft Copilot, Synthrio) and their use cases.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Timeline: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 the evolution of AI solutions and their integration into the organization.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9552E-14F3-4E45-2F71-741E8D671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64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21F70-9368-9C5B-D3BB-9CD91550C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0E8047-277C-5404-C32F-575490053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15B141-254A-0E9C-2193-BD4AE62C0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examples of AI tools like Microsoft Copilot, Synthrio, and others to illustrate different use cases.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Awareness and Exploring Solutions: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 Table: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Compare different AI tools (e.g., Microsoft Copilot, Synthrio) and their use cases.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Timeline: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 the evolution of AI solutions and their integration into the organization.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A94D0-2598-5C29-FBF8-1A583184E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19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D7388-73A7-E506-A214-D4C556695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CF2503-CFAB-252D-8E78-50EA8E71B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D17F9-FD7B-986A-04CA-721A96631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Deploy, Measure, and Iterate: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Cycle Diagram: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Illustrate the process of deploying, measuring, and iterating AI initiatives.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Dashboard: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key metrics for success and continuous improvement, including feedback mechanisms.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94254-109E-06EF-3601-F724B5CF9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85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38B70-352F-9FD9-3278-691ED55E0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49D7C0-C28E-E091-DA44-94148B8FA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D3B0EE-0792-16EB-A618-896074A8F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Oversight and Governance: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Compliance Checklist: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Visualize the oversight process to ensure AI initiatives comply with policies and regulations.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Assessment Chart: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Highlight potential risks and unintended consequences, along with mitigation strategies.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4C0F6-6747-E950-20AE-67FA12802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93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85B0C-5D3E-DB77-047A-3FAC95CB3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5E509A-6DE0-B0F7-C611-82205F84D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64A777-5687-94EF-FE40-00BAC273B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24811-33FC-4B73-53A3-2DD41340B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17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07055-995E-A640-494F-24C4FF60A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333AB-1FBF-5EDC-979F-DFA9E0FD1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EDF22-23E1-FEBB-9EC4-D8C998611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Oversight and Governance: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Compliance Checklist: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Visualize the oversight process to ensure AI initiatives comply with policies and regulations.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Assessment Chart: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Highlight potential risks and unintended consequences, along with mitigation strategies.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99640-9E6D-D43A-7F1F-00CDE602B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6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06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82918-752E-D723-CE2C-C7B75EAAD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2F0628-D9C1-FA52-2002-306E2C632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68C1EB-7DCC-1708-4066-6AA2F09EE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1A851-FF1A-FBF8-3225-A42656786D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08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2215C-552C-1F33-69FC-51AAA5209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A60A95-56B2-DBE9-C284-56203A824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16163B-B3A8-407B-ABB9-E6297ED37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Vision and Guidelines: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Flowchart: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Illustrate the decision-making process for building vs. subscribing to AI tools, including considerations for confidentiality, security, and privacy.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Infographic: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the key components of the AI vision, including mission, guiding principles, and policy guidelines.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3E34F-EDD9-B865-7770-7B23B1DCD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5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E2904-1F63-70A8-8911-750DF8BDC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00D17C-B78F-C415-5E5E-E061B79B93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7C45EC-E850-B2D8-5515-9DBAE0BF9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examples of high-priority AI use cases relevant to SMBs.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AI use cases are plentiful, but value and profit driving initiatives should be prioritized.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Initiatives could be cross-departmental or within a department i.e. RFP responses development agent within marketing or sales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Value-Based AI Evaluation Framework: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 Chart: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 the threshold for ROI, comparing different AI initiatives and their potential value.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Create a matrix to evaluate AI initiatives based on cost-saving vs. opportunity-creating potential.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50CCB-631C-4FAC-4206-E8EBC6AD2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8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7CCAC-E4A0-22B5-B727-06DEBA2D2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EA2309-F945-C719-B8B6-FF34A3A0B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4C0A8E-93F4-E2BF-6B84-142CFB376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examples of high-priority AI use cases relevant to SMBs.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AI use cases are plentiful, but value and profit driving initiatives should be prioritized.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Initiatives could be cross-departmental or within a department i.e. RFP responses development agent within marketing or sales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Value-Based AI Evaluation Framework: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 Chart: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 the threshold for ROI, comparing different AI initiatives and their potential value.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Create a matrix to evaluate AI initiatives based on cost-saving vs. opportunity-creating potential.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459F6-EC25-AB6E-5C85-032A0016B4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7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6E6A3-7B84-17E3-948A-2B38449DB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CD6CCA-88E9-468B-2F84-D1A2816BB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8A84D6-700C-C29C-E50C-88EBDB4D5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Provide examples of high-priority AI use cases relevant to SMBs.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AI use cases are plentiful, but value and profit driving initiatives should be prioritized.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Initiatives could be cross-departmental or within a department i.e. RFP responses development agent within marketing or sales</a:t>
            </a:r>
          </a:p>
          <a:p>
            <a:endParaRPr lang="en-US"/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Value-Based AI Evaluation Framework: 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 Chart: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 the threshold for ROI, comparing different AI initiatives and their potential value.</a:t>
            </a:r>
          </a:p>
          <a:p>
            <a:pPr lvl="1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Create a matrix to evaluate AI initiatives based on cost-saving vs. opportunity-creating potential.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866D0-E0FD-9BEA-C3C2-A047062AF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48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5AFF8-42BF-1220-F10E-46ACFA94B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A47B38-B7B9-046A-7C37-8F2A3AB25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409D10-C201-E5F9-1D8F-B1AD077F5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Viva engage group.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one or more Prompt Libraries to share and assist in adoption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&amp; Communication are critical for successful adoption – quote: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Reasons for Sabotage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primary reasons cited by employees for sabotaging AI initiatives included concerns that AI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diminishes their value or creativity (33%), fears of job loss due to AI (28%), and dissatisfaction with the quality and security of the AI tools being used (see article referenced lower in this document). 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 around the intention of AI, the future of AI, feedback loop from employees &amp; long-term evolution will be key to improve adoption and effective roll-out of initiatives.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Establishing a Champions Community: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Organizational Chart: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Highlight the champions within the organization and their roles in driving AI initiatives.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Diagram: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the collaboration and communication flow among champions and other team members.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8B1A3-C30E-8EB9-1D13-6B6E59955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09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0C5D2-BBB2-DC74-6624-F07440DB6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850E45-BDE4-DD28-F6AD-490BF2D27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0CCD1F-7EED-D682-0438-6DECF212C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Viva engage group.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one or more Prompt Libraries to share and assist in adoption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&amp; Communication are critical for successful adoption – quote: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Reasons for Sabotage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primary reasons cited by employees for sabotaging AI initiatives included concerns that AI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diminishes their value or creativity (33%), fears of job loss due to AI (28%), and dissatisfaction with the quality and security of the AI tools being used (see article referenced lower in this document). 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 around the intention of AI, the future of AI, feedback loop from employees &amp; long-term evolution will be key to improve adoption and effective roll-out of initiatives.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Establishing a Champions Community: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Organizational Chart: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Highlight the champions within the organization and their roles in driving AI initiatives.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Diagram: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the collaboration and communication flow among champions and other team members.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50381-27F8-A0DD-06EF-AD9E7121B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3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0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4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1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1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7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7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0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9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4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2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7FA72D-8D51-0315-BEC9-36C0C13EC511}"/>
              </a:ext>
            </a:extLst>
          </p:cNvPr>
          <p:cNvSpPr/>
          <p:nvPr userDrawn="1"/>
        </p:nvSpPr>
        <p:spPr>
          <a:xfrm>
            <a:off x="0" y="6199316"/>
            <a:ext cx="12192000" cy="658684"/>
          </a:xfrm>
          <a:prstGeom prst="rect">
            <a:avLst/>
          </a:prstGeom>
          <a:gradFill flip="none" rotWithShape="1">
            <a:gsLst>
              <a:gs pos="50000">
                <a:srgbClr val="188DCB"/>
              </a:gs>
              <a:gs pos="0">
                <a:srgbClr val="1C468C"/>
              </a:gs>
              <a:gs pos="100000">
                <a:srgbClr val="26B9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DFBF89CA-26F3-4F7E-F4E9-85F6B1983B2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220367"/>
            <a:ext cx="1599989" cy="6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3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7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linkedin.com/in/ninaschic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2438400"/>
            <a:ext cx="11201400" cy="1524000"/>
          </a:xfrm>
        </p:spPr>
        <p:txBody>
          <a:bodyPr lIns="91440" tIns="45720" rIns="91440" bIns="45720" anchor="t"/>
          <a:lstStyle/>
          <a:p>
            <a:r>
              <a:rPr lang="en-US" sz="6000" b="1" dirty="0">
                <a:solidFill>
                  <a:srgbClr val="3074A9"/>
                </a:solidFill>
              </a:rPr>
              <a:t>From Vision to Value: </a:t>
            </a:r>
            <a:br>
              <a:rPr lang="en-US" dirty="0"/>
            </a:br>
            <a:r>
              <a:rPr lang="en-US" sz="4000" dirty="0"/>
              <a:t>Building Profitable AI Foundations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0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C29EA-BA92-22DE-2D72-C794EC7C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1ABD-0548-4375-21BA-EF67FC35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9059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Value Based AI Evaluation Framework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30E04-78FB-511D-D169-C3E467376D56}"/>
              </a:ext>
            </a:extLst>
          </p:cNvPr>
          <p:cNvSpPr txBox="1"/>
          <p:nvPr/>
        </p:nvSpPr>
        <p:spPr>
          <a:xfrm>
            <a:off x="152400" y="-2743200"/>
            <a:ext cx="998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Establish criteria for evaluating AI initiatives, focusing on ROI and problem-solving potential.</a:t>
            </a:r>
          </a:p>
          <a:p>
            <a:endParaRPr lang="en-US" dirty="0"/>
          </a:p>
          <a:p>
            <a:r>
              <a:rPr lang="en-US" dirty="0"/>
              <a:t>Set a threshold for the minimum value an AI solution should deliver to justify investment.</a:t>
            </a:r>
          </a:p>
          <a:p>
            <a:endParaRPr lang="en-US" dirty="0"/>
          </a:p>
          <a:p>
            <a:r>
              <a:rPr lang="en-US" dirty="0"/>
              <a:t>Consider both cost-saving and opportunity-creating AI initiatives.</a:t>
            </a:r>
          </a:p>
          <a:p>
            <a:endParaRPr lang="en-US" dirty="0"/>
          </a:p>
          <a:p>
            <a:r>
              <a:rPr lang="en-US" dirty="0"/>
              <a:t>Initiatives could be cross-departmental or within a department.</a:t>
            </a:r>
          </a:p>
          <a:p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66EE15B-8A2C-3BB6-E05E-A15EFBF08F65}"/>
              </a:ext>
            </a:extLst>
          </p:cNvPr>
          <p:cNvGrpSpPr/>
          <p:nvPr/>
        </p:nvGrpSpPr>
        <p:grpSpPr>
          <a:xfrm>
            <a:off x="865370" y="1863298"/>
            <a:ext cx="5026247" cy="1676400"/>
            <a:chOff x="865370" y="1863298"/>
            <a:chExt cx="5026247" cy="16764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B266F3-0D80-5700-888B-4367F9463115}"/>
                </a:ext>
              </a:extLst>
            </p:cNvPr>
            <p:cNvSpPr txBox="1"/>
            <p:nvPr/>
          </p:nvSpPr>
          <p:spPr>
            <a:xfrm>
              <a:off x="865370" y="2286000"/>
              <a:ext cx="30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373535"/>
                  </a:solidFill>
                </a:rPr>
                <a:t>Establish criteria</a:t>
              </a:r>
              <a:r>
                <a:rPr lang="en-US" sz="1600" dirty="0">
                  <a:solidFill>
                    <a:srgbClr val="373535"/>
                  </a:solidFill>
                </a:rPr>
                <a:t> </a:t>
              </a:r>
              <a:r>
                <a:rPr lang="en-US" sz="1600" dirty="0"/>
                <a:t>for evaluating AI initiatives, focusing on ROI and problem-solving potential.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EE2EA6F-3E23-18D7-D4DD-423708471DFD}"/>
                </a:ext>
              </a:extLst>
            </p:cNvPr>
            <p:cNvSpPr/>
            <p:nvPr/>
          </p:nvSpPr>
          <p:spPr>
            <a:xfrm>
              <a:off x="4215217" y="1863298"/>
              <a:ext cx="1676400" cy="1676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03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Picture 43" descr="A black and white text box&#10;&#10;AI-generated content may be incorrect.">
              <a:extLst>
                <a:ext uri="{FF2B5EF4-FFF2-40B4-BE49-F238E27FC236}">
                  <a16:creationId xmlns:a16="http://schemas.microsoft.com/office/drawing/2014/main" id="{48361051-BE82-8554-CA25-D332561CF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792" y="2080873"/>
              <a:ext cx="1241250" cy="124125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4ADA05D-16B2-CD16-210D-31C433B0A7B5}"/>
              </a:ext>
            </a:extLst>
          </p:cNvPr>
          <p:cNvGrpSpPr/>
          <p:nvPr/>
        </p:nvGrpSpPr>
        <p:grpSpPr>
          <a:xfrm>
            <a:off x="838200" y="3768298"/>
            <a:ext cx="5053417" cy="1676400"/>
            <a:chOff x="838200" y="3768298"/>
            <a:chExt cx="5053417" cy="16764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2AA317-5B94-4EBD-FD8F-11E8F6139413}"/>
                </a:ext>
              </a:extLst>
            </p:cNvPr>
            <p:cNvSpPr txBox="1"/>
            <p:nvPr/>
          </p:nvSpPr>
          <p:spPr>
            <a:xfrm>
              <a:off x="838200" y="4191000"/>
              <a:ext cx="31933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b="1" dirty="0">
                  <a:solidFill>
                    <a:srgbClr val="04233F"/>
                  </a:solidFill>
                </a:rPr>
                <a:t>Set a threshold</a:t>
              </a:r>
              <a:r>
                <a:rPr lang="en-US" sz="1600" dirty="0">
                  <a:solidFill>
                    <a:srgbClr val="04233F"/>
                  </a:solidFill>
                </a:rPr>
                <a:t> </a:t>
              </a:r>
              <a:r>
                <a:rPr lang="en-US" sz="1600" dirty="0"/>
                <a:t>for the minimum value an AI solution should deliver to justify investment.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B6E5CCC-BCD8-1B5F-7A8B-DA006114AD5F}"/>
                </a:ext>
              </a:extLst>
            </p:cNvPr>
            <p:cNvSpPr/>
            <p:nvPr/>
          </p:nvSpPr>
          <p:spPr>
            <a:xfrm>
              <a:off x="4215217" y="3768298"/>
              <a:ext cx="1676400" cy="1676400"/>
            </a:xfrm>
            <a:prstGeom prst="rect">
              <a:avLst/>
            </a:prstGeom>
            <a:solidFill>
              <a:srgbClr val="04233F"/>
            </a:solidFill>
            <a:ln w="603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Picture 45" descr="A white arrow pointing up&#10;&#10;AI-generated content may be incorrect.">
              <a:extLst>
                <a:ext uri="{FF2B5EF4-FFF2-40B4-BE49-F238E27FC236}">
                  <a16:creationId xmlns:a16="http://schemas.microsoft.com/office/drawing/2014/main" id="{8CC784E2-175E-A46E-1AC0-600FF45B1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138" y="3953219"/>
              <a:ext cx="1306559" cy="1306559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8C301D3-51D3-C25B-12EB-247749901CEA}"/>
              </a:ext>
            </a:extLst>
          </p:cNvPr>
          <p:cNvGrpSpPr/>
          <p:nvPr/>
        </p:nvGrpSpPr>
        <p:grpSpPr>
          <a:xfrm>
            <a:off x="6175742" y="1863298"/>
            <a:ext cx="5237125" cy="1676400"/>
            <a:chOff x="6175742" y="1863298"/>
            <a:chExt cx="5237125" cy="16764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36DFB4-0927-4B54-D33C-6175213AEB0E}"/>
                </a:ext>
              </a:extLst>
            </p:cNvPr>
            <p:cNvSpPr txBox="1"/>
            <p:nvPr/>
          </p:nvSpPr>
          <p:spPr>
            <a:xfrm>
              <a:off x="8136267" y="2286000"/>
              <a:ext cx="327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b="1" dirty="0"/>
                <a:t>Consider both</a:t>
              </a:r>
              <a:r>
                <a:rPr lang="en-US" sz="1600" dirty="0"/>
                <a:t> cost-saving and opportunity-creating AI initiatives: inter or intra-departmental.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7C576D-4A00-B78E-45AC-BF1D0F05996E}"/>
                </a:ext>
              </a:extLst>
            </p:cNvPr>
            <p:cNvSpPr/>
            <p:nvPr/>
          </p:nvSpPr>
          <p:spPr>
            <a:xfrm>
              <a:off x="6175742" y="1863298"/>
              <a:ext cx="1676400" cy="1676400"/>
            </a:xfrm>
            <a:prstGeom prst="rect">
              <a:avLst/>
            </a:prstGeom>
            <a:solidFill>
              <a:schemeClr val="tx1"/>
            </a:solidFill>
            <a:ln w="603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8" name="Picture 47" descr="A white outline of a pig&#10;&#10;AI-generated content may be incorrect.">
              <a:extLst>
                <a:ext uri="{FF2B5EF4-FFF2-40B4-BE49-F238E27FC236}">
                  <a16:creationId xmlns:a16="http://schemas.microsoft.com/office/drawing/2014/main" id="{38FF50C2-A8D7-8A83-7861-FA6D5930B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092" y="2068684"/>
              <a:ext cx="1253699" cy="1253699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890BFCA-1813-E5F5-6A90-C40B97D81C81}"/>
              </a:ext>
            </a:extLst>
          </p:cNvPr>
          <p:cNvGrpSpPr/>
          <p:nvPr/>
        </p:nvGrpSpPr>
        <p:grpSpPr>
          <a:xfrm>
            <a:off x="6175742" y="3768298"/>
            <a:ext cx="4779925" cy="1676400"/>
            <a:chOff x="6175742" y="3768298"/>
            <a:chExt cx="4779925" cy="16764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820D62-9BB0-8EE0-67C1-F22E4DA4EC14}"/>
                </a:ext>
              </a:extLst>
            </p:cNvPr>
            <p:cNvSpPr txBox="1"/>
            <p:nvPr/>
          </p:nvSpPr>
          <p:spPr>
            <a:xfrm>
              <a:off x="8136267" y="4314111"/>
              <a:ext cx="2819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b="1" dirty="0">
                  <a:solidFill>
                    <a:srgbClr val="188DCB"/>
                  </a:solidFill>
                </a:rPr>
                <a:t>Define</a:t>
              </a:r>
              <a:r>
                <a:rPr lang="en-US" sz="1600" dirty="0"/>
                <a:t> Suggested Criteria for Prioritizing AI Opportunities.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26DC692-7E42-E237-A4AD-88C67F2D1B19}"/>
                </a:ext>
              </a:extLst>
            </p:cNvPr>
            <p:cNvSpPr/>
            <p:nvPr/>
          </p:nvSpPr>
          <p:spPr>
            <a:xfrm>
              <a:off x="6175742" y="3768298"/>
              <a:ext cx="1676400" cy="1676400"/>
            </a:xfrm>
            <a:prstGeom prst="rect">
              <a:avLst/>
            </a:prstGeom>
            <a:solidFill>
              <a:srgbClr val="188DCB"/>
            </a:solidFill>
            <a:ln w="603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Picture 49" descr="A white pencil with a black background&#10;&#10;AI-generated content may be incorrect.">
              <a:extLst>
                <a:ext uri="{FF2B5EF4-FFF2-40B4-BE49-F238E27FC236}">
                  <a16:creationId xmlns:a16="http://schemas.microsoft.com/office/drawing/2014/main" id="{BBAF1E1B-D456-53DA-417E-4E9FC0461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841" y="3889225"/>
              <a:ext cx="1346200" cy="134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52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307621C-EE1C-FFDD-7B78-9031F8993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BBD34681-5E4C-C415-74D2-35A719D8183E}"/>
              </a:ext>
            </a:extLst>
          </p:cNvPr>
          <p:cNvCxnSpPr>
            <a:cxnSpLocks/>
          </p:cNvCxnSpPr>
          <p:nvPr/>
        </p:nvCxnSpPr>
        <p:spPr>
          <a:xfrm flipH="1">
            <a:off x="3048000" y="2109938"/>
            <a:ext cx="2057400" cy="1723723"/>
          </a:xfrm>
          <a:prstGeom prst="bentConnector4">
            <a:avLst>
              <a:gd name="adj1" fmla="val -37185"/>
              <a:gd name="adj2" fmla="val 73429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B191DE7-B641-A368-1A05-D69A41D46AB1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5105400" y="4695523"/>
            <a:ext cx="165735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82460A84-650A-DF87-D8D6-B1A3FD2CA167}"/>
              </a:ext>
            </a:extLst>
          </p:cNvPr>
          <p:cNvCxnSpPr>
            <a:cxnSpLocks/>
          </p:cNvCxnSpPr>
          <p:nvPr/>
        </p:nvCxnSpPr>
        <p:spPr>
          <a:xfrm flipH="1" flipV="1">
            <a:off x="8915400" y="3121231"/>
            <a:ext cx="2057400" cy="1723723"/>
          </a:xfrm>
          <a:prstGeom prst="bentConnector4">
            <a:avLst>
              <a:gd name="adj1" fmla="val -24148"/>
              <a:gd name="adj2" fmla="val 77673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C520114-F7B5-A83B-157A-FDD7D06AD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Value Based AI Evaluation Framework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A9E55-0A36-CA5F-384F-ACF509FAD28A}"/>
              </a:ext>
            </a:extLst>
          </p:cNvPr>
          <p:cNvSpPr txBox="1"/>
          <p:nvPr/>
        </p:nvSpPr>
        <p:spPr>
          <a:xfrm>
            <a:off x="152400" y="-2743200"/>
            <a:ext cx="998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Establish criteria for evaluating AI initiatives, focusing on ROI and problem-solving potential.</a:t>
            </a:r>
          </a:p>
          <a:p>
            <a:endParaRPr lang="en-US" dirty="0"/>
          </a:p>
          <a:p>
            <a:r>
              <a:rPr lang="en-US" dirty="0"/>
              <a:t>Set a threshold for the minimum value an AI solution should deliver to justify investment.</a:t>
            </a:r>
          </a:p>
          <a:p>
            <a:endParaRPr lang="en-US" dirty="0"/>
          </a:p>
          <a:p>
            <a:r>
              <a:rPr lang="en-US" dirty="0"/>
              <a:t>Consider both cost-saving and opportunity-creating AI initiatives.</a:t>
            </a:r>
          </a:p>
          <a:p>
            <a:endParaRPr lang="en-US" dirty="0"/>
          </a:p>
          <a:p>
            <a:r>
              <a:rPr lang="en-US" dirty="0"/>
              <a:t>Initiatives could be cross-departmental or within a department.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E3641F-477C-0549-E9D0-69644DE61342}"/>
              </a:ext>
            </a:extLst>
          </p:cNvPr>
          <p:cNvSpPr txBox="1"/>
          <p:nvPr/>
        </p:nvSpPr>
        <p:spPr>
          <a:xfrm>
            <a:off x="990600" y="1600200"/>
            <a:ext cx="4114800" cy="1371600"/>
          </a:xfrm>
          <a:prstGeom prst="rect">
            <a:avLst/>
          </a:prstGeom>
          <a:noFill/>
          <a:ln w="63500">
            <a:solidFill>
              <a:srgbClr val="188DC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Establish criteria for evaluating AI initiatives, focusing on ROI and problem-solving potential.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3F755C-C074-E1E4-908E-9498B86585EE}"/>
              </a:ext>
            </a:extLst>
          </p:cNvPr>
          <p:cNvSpPr txBox="1"/>
          <p:nvPr/>
        </p:nvSpPr>
        <p:spPr>
          <a:xfrm>
            <a:off x="990600" y="4009723"/>
            <a:ext cx="4114800" cy="1371600"/>
          </a:xfrm>
          <a:prstGeom prst="rect">
            <a:avLst/>
          </a:prstGeom>
          <a:noFill/>
          <a:ln w="63500">
            <a:solidFill>
              <a:srgbClr val="188DC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Set a threshold for the minimum value an AI solution should deliver to justify investment.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D704F-210F-DFFA-FFDA-46C53A904F56}"/>
              </a:ext>
            </a:extLst>
          </p:cNvPr>
          <p:cNvSpPr txBox="1"/>
          <p:nvPr/>
        </p:nvSpPr>
        <p:spPr>
          <a:xfrm>
            <a:off x="6858000" y="4009723"/>
            <a:ext cx="4114800" cy="1371600"/>
          </a:xfrm>
          <a:prstGeom prst="rect">
            <a:avLst/>
          </a:prstGeom>
          <a:noFill/>
          <a:ln w="63500">
            <a:solidFill>
              <a:srgbClr val="188DC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Consider both cost-saving and opportunity-creating AI initiatives.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AC1737-5B21-496C-0C96-F71B4F7B55F0}"/>
              </a:ext>
            </a:extLst>
          </p:cNvPr>
          <p:cNvSpPr txBox="1"/>
          <p:nvPr/>
        </p:nvSpPr>
        <p:spPr>
          <a:xfrm>
            <a:off x="6858000" y="1600200"/>
            <a:ext cx="4114800" cy="1371600"/>
          </a:xfrm>
          <a:prstGeom prst="rect">
            <a:avLst/>
          </a:prstGeom>
          <a:noFill/>
          <a:ln w="63500">
            <a:solidFill>
              <a:srgbClr val="188DC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Initiatives could be cross-departmental or within a department.</a:t>
            </a:r>
          </a:p>
        </p:txBody>
      </p:sp>
    </p:spTree>
    <p:extLst>
      <p:ext uri="{BB962C8B-B14F-4D97-AF65-F5344CB8AC3E}">
        <p14:creationId xmlns:p14="http://schemas.microsoft.com/office/powerpoint/2010/main" val="637169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64499E4-2FB1-D6A9-41DC-E6BC441BA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1598C61-88C2-84E3-BEA5-B29CCDFCDAF1}"/>
              </a:ext>
            </a:extLst>
          </p:cNvPr>
          <p:cNvCxnSpPr>
            <a:cxnSpLocks/>
          </p:cNvCxnSpPr>
          <p:nvPr/>
        </p:nvCxnSpPr>
        <p:spPr>
          <a:xfrm flipH="1">
            <a:off x="3048000" y="2109938"/>
            <a:ext cx="2057400" cy="1723723"/>
          </a:xfrm>
          <a:prstGeom prst="bentConnector4">
            <a:avLst>
              <a:gd name="adj1" fmla="val -37185"/>
              <a:gd name="adj2" fmla="val 73429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91C1B73-EE80-15A0-A2E2-624B933F89E1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5105400" y="4695523"/>
            <a:ext cx="165735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FBFD9DC0-C3F9-D99A-1358-EC33EEE5E72B}"/>
              </a:ext>
            </a:extLst>
          </p:cNvPr>
          <p:cNvCxnSpPr>
            <a:cxnSpLocks/>
          </p:cNvCxnSpPr>
          <p:nvPr/>
        </p:nvCxnSpPr>
        <p:spPr>
          <a:xfrm flipH="1" flipV="1">
            <a:off x="8915400" y="3121231"/>
            <a:ext cx="2057400" cy="1723723"/>
          </a:xfrm>
          <a:prstGeom prst="bentConnector4">
            <a:avLst>
              <a:gd name="adj1" fmla="val -24148"/>
              <a:gd name="adj2" fmla="val 77673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056D2EC-7ECD-679B-57A4-CD35219A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33400"/>
          </a:xfrm>
        </p:spPr>
        <p:txBody>
          <a:bodyPr/>
          <a:lstStyle/>
          <a:p>
            <a:pPr algn="l"/>
            <a:r>
              <a:rPr lang="en-US" sz="3600" b="1">
                <a:solidFill>
                  <a:srgbClr val="04233F"/>
                </a:solidFill>
              </a:rPr>
              <a:t>Value Based AI Evaluation Framework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D9E6C2-6D6B-29C7-FBB5-60F92E9FB7E3}"/>
              </a:ext>
            </a:extLst>
          </p:cNvPr>
          <p:cNvSpPr txBox="1"/>
          <p:nvPr/>
        </p:nvSpPr>
        <p:spPr>
          <a:xfrm>
            <a:off x="152400" y="-2743200"/>
            <a:ext cx="998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Establish criteria for evaluating AI initiatives, focusing on ROI and problem-solving potential.</a:t>
            </a:r>
          </a:p>
          <a:p>
            <a:endParaRPr lang="en-US"/>
          </a:p>
          <a:p>
            <a:r>
              <a:rPr lang="en-US"/>
              <a:t>Set a threshold for the minimum value an AI solution should deliver to justify investment.</a:t>
            </a:r>
          </a:p>
          <a:p>
            <a:endParaRPr lang="en-US"/>
          </a:p>
          <a:p>
            <a:r>
              <a:rPr lang="en-US"/>
              <a:t>Consider both cost-saving and opportunity-creating AI initiatives.</a:t>
            </a:r>
          </a:p>
          <a:p>
            <a:endParaRPr lang="en-US"/>
          </a:p>
          <a:p>
            <a:r>
              <a:rPr lang="en-US"/>
              <a:t>Initiatives could be cross-departmental or within a department.</a:t>
            </a:r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B2E63B-CCD7-4208-FE5E-1F680D555AA3}"/>
              </a:ext>
            </a:extLst>
          </p:cNvPr>
          <p:cNvSpPr txBox="1"/>
          <p:nvPr/>
        </p:nvSpPr>
        <p:spPr>
          <a:xfrm>
            <a:off x="990600" y="1600200"/>
            <a:ext cx="4114800" cy="1371600"/>
          </a:xfrm>
          <a:prstGeom prst="rect">
            <a:avLst/>
          </a:prstGeom>
          <a:noFill/>
          <a:ln w="63500">
            <a:solidFill>
              <a:srgbClr val="188DC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/>
              <a:t>Establish criteria for evaluating AI initiatives, focusing on ROI and problem-solving potential.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657EF7-5268-3A70-3CB2-B9E06AFAC27C}"/>
              </a:ext>
            </a:extLst>
          </p:cNvPr>
          <p:cNvSpPr txBox="1"/>
          <p:nvPr/>
        </p:nvSpPr>
        <p:spPr>
          <a:xfrm>
            <a:off x="990600" y="4009723"/>
            <a:ext cx="4114800" cy="1371600"/>
          </a:xfrm>
          <a:prstGeom prst="rect">
            <a:avLst/>
          </a:prstGeom>
          <a:noFill/>
          <a:ln w="63500">
            <a:solidFill>
              <a:srgbClr val="188DC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/>
              <a:t>Set a threshold for the minimum value an AI solution should deliver to justify investment.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14EB11-10B3-8FD6-84DF-5147430C5E99}"/>
              </a:ext>
            </a:extLst>
          </p:cNvPr>
          <p:cNvSpPr txBox="1"/>
          <p:nvPr/>
        </p:nvSpPr>
        <p:spPr>
          <a:xfrm>
            <a:off x="6858000" y="4009723"/>
            <a:ext cx="4114800" cy="1371600"/>
          </a:xfrm>
          <a:prstGeom prst="rect">
            <a:avLst/>
          </a:prstGeom>
          <a:noFill/>
          <a:ln w="63500">
            <a:solidFill>
              <a:srgbClr val="188DC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/>
              <a:t>Consider both cost-saving and opportunity-creating AI initiatives.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A6640C-6CFA-3525-A4D2-E5B7B6AECE5B}"/>
              </a:ext>
            </a:extLst>
          </p:cNvPr>
          <p:cNvSpPr txBox="1"/>
          <p:nvPr/>
        </p:nvSpPr>
        <p:spPr>
          <a:xfrm>
            <a:off x="6553200" y="1600199"/>
            <a:ext cx="4114800" cy="1371600"/>
          </a:xfrm>
          <a:prstGeom prst="rect">
            <a:avLst/>
          </a:prstGeom>
          <a:noFill/>
          <a:ln w="63500">
            <a:solidFill>
              <a:srgbClr val="188DC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/>
              <a:t>Initiatives could be cross-departmental or within a department.</a:t>
            </a:r>
          </a:p>
        </p:txBody>
      </p:sp>
    </p:spTree>
    <p:extLst>
      <p:ext uri="{BB962C8B-B14F-4D97-AF65-F5344CB8AC3E}">
        <p14:creationId xmlns:p14="http://schemas.microsoft.com/office/powerpoint/2010/main" val="3279581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8FD4-EF8C-C274-D6F9-EA518FD3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/>
              <a:t>Value Based AI Evaluation Framework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5B4A135-E490-CE69-CBCE-B0E1D0FC1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A75E967-4B4F-264F-40EC-755AB31FC84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475766"/>
              </p:ext>
            </p:extLst>
          </p:nvPr>
        </p:nvGraphicFramePr>
        <p:xfrm>
          <a:off x="609600" y="1600205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519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0B244-FEE8-D7A5-8E1C-6640A4440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47CFE-4EAC-D178-5108-9229C39F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Establish AI Champions Community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0C4B5B1F-2B2E-F246-B7A7-B9B5913566FD}"/>
              </a:ext>
            </a:extLst>
          </p:cNvPr>
          <p:cNvSpPr/>
          <p:nvPr/>
        </p:nvSpPr>
        <p:spPr>
          <a:xfrm>
            <a:off x="8371301" y="3081564"/>
            <a:ext cx="3592099" cy="1917404"/>
          </a:xfrm>
          <a:prstGeom prst="wedgeEllipseCallout">
            <a:avLst>
              <a:gd name="adj1" fmla="val -44394"/>
              <a:gd name="adj2" fmla="val 52843"/>
            </a:avLst>
          </a:prstGeom>
          <a:solidFill>
            <a:schemeClr val="bg1"/>
          </a:solidFill>
          <a:ln w="92075">
            <a:solidFill>
              <a:srgbClr val="188DCB"/>
            </a:solidFill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onnsiteX0" fmla="*/ 119444 w 3435264"/>
                      <a:gd name="connsiteY0" fmla="*/ 1923156 h 1917404"/>
                      <a:gd name="connsiteX1" fmla="*/ 332172 w 3435264"/>
                      <a:gd name="connsiteY1" fmla="*/ 1525375 h 1917404"/>
                      <a:gd name="connsiteX2" fmla="*/ 1244179 w 3435264"/>
                      <a:gd name="connsiteY2" fmla="*/ 37140 h 1917404"/>
                      <a:gd name="connsiteX3" fmla="*/ 2858449 w 3435264"/>
                      <a:gd name="connsiteY3" fmla="*/ 242003 h 1917404"/>
                      <a:gd name="connsiteX4" fmla="*/ 2385306 w 3435264"/>
                      <a:gd name="connsiteY4" fmla="*/ 1842009 h 1917404"/>
                      <a:gd name="connsiteX5" fmla="*/ 813380 w 3435264"/>
                      <a:gd name="connsiteY5" fmla="*/ 1773795 h 1917404"/>
                      <a:gd name="connsiteX6" fmla="*/ 119444 w 3435264"/>
                      <a:gd name="connsiteY6" fmla="*/ 1923156 h 1917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435264" h="1917404" fill="none" extrusionOk="0">
                        <a:moveTo>
                          <a:pt x="119444" y="1923156"/>
                        </a:moveTo>
                        <a:cubicBezTo>
                          <a:pt x="176786" y="1891787"/>
                          <a:pt x="261855" y="1578494"/>
                          <a:pt x="332172" y="1525375"/>
                        </a:cubicBezTo>
                        <a:cubicBezTo>
                          <a:pt x="-411541" y="1125745"/>
                          <a:pt x="57789" y="229026"/>
                          <a:pt x="1244179" y="37140"/>
                        </a:cubicBezTo>
                        <a:cubicBezTo>
                          <a:pt x="1830357" y="-71836"/>
                          <a:pt x="2413724" y="66063"/>
                          <a:pt x="2858449" y="242003"/>
                        </a:cubicBezTo>
                        <a:cubicBezTo>
                          <a:pt x="3690644" y="750782"/>
                          <a:pt x="3409900" y="1612403"/>
                          <a:pt x="2385306" y="1842009"/>
                        </a:cubicBezTo>
                        <a:cubicBezTo>
                          <a:pt x="1862352" y="1962208"/>
                          <a:pt x="1259025" y="1948709"/>
                          <a:pt x="813380" y="1773795"/>
                        </a:cubicBezTo>
                        <a:cubicBezTo>
                          <a:pt x="508342" y="1893049"/>
                          <a:pt x="229501" y="1869429"/>
                          <a:pt x="119444" y="1923156"/>
                        </a:cubicBezTo>
                        <a:close/>
                      </a:path>
                      <a:path w="3435264" h="1917404" stroke="0" extrusionOk="0">
                        <a:moveTo>
                          <a:pt x="119444" y="1923156"/>
                        </a:moveTo>
                        <a:cubicBezTo>
                          <a:pt x="144880" y="1835554"/>
                          <a:pt x="244356" y="1709537"/>
                          <a:pt x="332172" y="1525375"/>
                        </a:cubicBezTo>
                        <a:cubicBezTo>
                          <a:pt x="-468321" y="850170"/>
                          <a:pt x="175870" y="230575"/>
                          <a:pt x="1244179" y="37140"/>
                        </a:cubicBezTo>
                        <a:cubicBezTo>
                          <a:pt x="1810260" y="-47445"/>
                          <a:pt x="2503658" y="7244"/>
                          <a:pt x="2858449" y="242003"/>
                        </a:cubicBezTo>
                        <a:cubicBezTo>
                          <a:pt x="3832578" y="651901"/>
                          <a:pt x="3597051" y="1691898"/>
                          <a:pt x="2385306" y="1842009"/>
                        </a:cubicBezTo>
                        <a:cubicBezTo>
                          <a:pt x="1856382" y="1957998"/>
                          <a:pt x="1328303" y="1858519"/>
                          <a:pt x="813380" y="1773795"/>
                        </a:cubicBezTo>
                        <a:cubicBezTo>
                          <a:pt x="711348" y="1753244"/>
                          <a:pt x="206962" y="1961570"/>
                          <a:pt x="119444" y="192315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Identify and invest in champions who are </a:t>
            </a:r>
            <a:r>
              <a:rPr lang="en-US" sz="1700" b="1" dirty="0">
                <a:solidFill>
                  <a:schemeClr val="tx1"/>
                </a:solidFill>
              </a:rPr>
              <a:t>curious, understand business processes, and can drive AI initiatives.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B73954-9A01-C50D-669F-1E1B815EB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441" y="4040266"/>
            <a:ext cx="5401340" cy="2103977"/>
          </a:xfrm>
          <a:prstGeom prst="rect">
            <a:avLst/>
          </a:prstGeom>
          <a:noFill/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7D18A52C-F51B-2277-2D29-57340FDC1E24}"/>
              </a:ext>
            </a:extLst>
          </p:cNvPr>
          <p:cNvSpPr/>
          <p:nvPr/>
        </p:nvSpPr>
        <p:spPr>
          <a:xfrm>
            <a:off x="5684051" y="1371600"/>
            <a:ext cx="3998891" cy="1917404"/>
          </a:xfrm>
          <a:prstGeom prst="wedgeEllipseCallout">
            <a:avLst>
              <a:gd name="adj1" fmla="val -19803"/>
              <a:gd name="adj2" fmla="val 68208"/>
            </a:avLst>
          </a:prstGeom>
          <a:solidFill>
            <a:schemeClr val="bg1"/>
          </a:solidFill>
          <a:ln w="92075">
            <a:solidFill>
              <a:srgbClr val="188DCB"/>
            </a:solidFill>
            <a:extLst>
              <a:ext uri="{C807C97D-BFC1-408E-A445-0C87EB9F89A2}">
                <ask:lineSketchStyleProps xmlns:ask="http://schemas.microsoft.com/office/drawing/2018/sketchyshapes" sd="105823659">
                  <a:custGeom>
                    <a:avLst/>
                    <a:gdLst>
                      <a:gd name="connsiteX0" fmla="*/ 1685802 w 3483206"/>
                      <a:gd name="connsiteY0" fmla="*/ 2242136 h 1917404"/>
                      <a:gd name="connsiteX1" fmla="*/ 1368480 w 3483206"/>
                      <a:gd name="connsiteY1" fmla="*/ 1895144 h 1917404"/>
                      <a:gd name="connsiteX2" fmla="*/ 117116 w 3483206"/>
                      <a:gd name="connsiteY2" fmla="*/ 613077 h 1917404"/>
                      <a:gd name="connsiteX3" fmla="*/ 1780058 w 3483206"/>
                      <a:gd name="connsiteY3" fmla="*/ 234 h 1917404"/>
                      <a:gd name="connsiteX4" fmla="*/ 3436469 w 3483206"/>
                      <a:gd name="connsiteY4" fmla="*/ 738097 h 1917404"/>
                      <a:gd name="connsiteX5" fmla="*/ 2032916 w 3483206"/>
                      <a:gd name="connsiteY5" fmla="*/ 1903898 h 1917404"/>
                      <a:gd name="connsiteX6" fmla="*/ 1685802 w 3483206"/>
                      <a:gd name="connsiteY6" fmla="*/ 2242136 h 1917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483206" h="1917404" fill="none" extrusionOk="0">
                        <a:moveTo>
                          <a:pt x="1685802" y="2242136"/>
                        </a:moveTo>
                        <a:cubicBezTo>
                          <a:pt x="1540253" y="2091627"/>
                          <a:pt x="1434809" y="1989468"/>
                          <a:pt x="1368480" y="1895144"/>
                        </a:cubicBezTo>
                        <a:cubicBezTo>
                          <a:pt x="362143" y="1733884"/>
                          <a:pt x="-309869" y="1169704"/>
                          <a:pt x="117116" y="613077"/>
                        </a:cubicBezTo>
                        <a:cubicBezTo>
                          <a:pt x="438730" y="348352"/>
                          <a:pt x="978470" y="1057"/>
                          <a:pt x="1780058" y="234"/>
                        </a:cubicBezTo>
                        <a:cubicBezTo>
                          <a:pt x="2625975" y="24187"/>
                          <a:pt x="3248934" y="308835"/>
                          <a:pt x="3436469" y="738097"/>
                        </a:cubicBezTo>
                        <a:cubicBezTo>
                          <a:pt x="3655163" y="1266620"/>
                          <a:pt x="3117512" y="1773808"/>
                          <a:pt x="2032916" y="1903898"/>
                        </a:cubicBezTo>
                        <a:cubicBezTo>
                          <a:pt x="1895199" y="2062032"/>
                          <a:pt x="1710536" y="2174974"/>
                          <a:pt x="1685802" y="2242136"/>
                        </a:cubicBezTo>
                        <a:close/>
                      </a:path>
                      <a:path w="3483206" h="1917404" stroke="0" extrusionOk="0">
                        <a:moveTo>
                          <a:pt x="1685802" y="2242136"/>
                        </a:moveTo>
                        <a:cubicBezTo>
                          <a:pt x="1578236" y="2067445"/>
                          <a:pt x="1461602" y="2031641"/>
                          <a:pt x="1368480" y="1895144"/>
                        </a:cubicBezTo>
                        <a:cubicBezTo>
                          <a:pt x="408073" y="1808692"/>
                          <a:pt x="-239362" y="1105548"/>
                          <a:pt x="117116" y="613077"/>
                        </a:cubicBezTo>
                        <a:cubicBezTo>
                          <a:pt x="349776" y="228011"/>
                          <a:pt x="927820" y="18962"/>
                          <a:pt x="1780058" y="234"/>
                        </a:cubicBezTo>
                        <a:cubicBezTo>
                          <a:pt x="2634982" y="31518"/>
                          <a:pt x="3223061" y="302829"/>
                          <a:pt x="3436469" y="738097"/>
                        </a:cubicBezTo>
                        <a:cubicBezTo>
                          <a:pt x="3702370" y="1225993"/>
                          <a:pt x="2883880" y="1867351"/>
                          <a:pt x="2032916" y="1903898"/>
                        </a:cubicBezTo>
                        <a:cubicBezTo>
                          <a:pt x="1888128" y="2003618"/>
                          <a:pt x="1767159" y="2118854"/>
                          <a:pt x="1685802" y="224213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Ensure champions are </a:t>
            </a:r>
            <a:r>
              <a:rPr lang="en-US" b="1" dirty="0">
                <a:solidFill>
                  <a:schemeClr val="tx1"/>
                </a:solidFill>
              </a:rPr>
              <a:t>involved in exploring </a:t>
            </a:r>
            <a:r>
              <a:rPr lang="en-US" dirty="0">
                <a:solidFill>
                  <a:schemeClr val="tx1"/>
                </a:solidFill>
              </a:rPr>
              <a:t>AI solutions and prioritizing initiatives, including ROI validation.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365B8712-80C4-5F7D-9A84-46995E7283BA}"/>
              </a:ext>
            </a:extLst>
          </p:cNvPr>
          <p:cNvSpPr/>
          <p:nvPr/>
        </p:nvSpPr>
        <p:spPr>
          <a:xfrm>
            <a:off x="1834343" y="1488321"/>
            <a:ext cx="3592099" cy="1917404"/>
          </a:xfrm>
          <a:prstGeom prst="wedgeEllipseCallout">
            <a:avLst>
              <a:gd name="adj1" fmla="val 30558"/>
              <a:gd name="adj2" fmla="val 64622"/>
            </a:avLst>
          </a:prstGeom>
          <a:solidFill>
            <a:schemeClr val="bg1"/>
          </a:solidFill>
          <a:ln w="92075">
            <a:solidFill>
              <a:srgbClr val="188DCB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102297 w 2942622"/>
                      <a:gd name="connsiteY0" fmla="*/ 2295305 h 1917404"/>
                      <a:gd name="connsiteX1" fmla="*/ 1627615 w 2942622"/>
                      <a:gd name="connsiteY1" fmla="*/ 1911979 h 1917404"/>
                      <a:gd name="connsiteX2" fmla="*/ 136587 w 2942622"/>
                      <a:gd name="connsiteY2" fmla="*/ 1362097 h 1917404"/>
                      <a:gd name="connsiteX3" fmla="*/ 1055663 w 2942622"/>
                      <a:gd name="connsiteY3" fmla="*/ 39052 h 1917404"/>
                      <a:gd name="connsiteX4" fmla="*/ 2536673 w 2942622"/>
                      <a:gd name="connsiteY4" fmla="*/ 297481 h 1917404"/>
                      <a:gd name="connsiteX5" fmla="*/ 2164277 w 2942622"/>
                      <a:gd name="connsiteY5" fmla="*/ 1804413 h 1917404"/>
                      <a:gd name="connsiteX6" fmla="*/ 2102297 w 2942622"/>
                      <a:gd name="connsiteY6" fmla="*/ 2295305 h 1917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42622" h="1917404" fill="none" extrusionOk="0">
                        <a:moveTo>
                          <a:pt x="2102297" y="2295305"/>
                        </a:moveTo>
                        <a:cubicBezTo>
                          <a:pt x="1913618" y="2151902"/>
                          <a:pt x="1822066" y="2042937"/>
                          <a:pt x="1627615" y="1911979"/>
                        </a:cubicBezTo>
                        <a:cubicBezTo>
                          <a:pt x="1047589" y="1981564"/>
                          <a:pt x="480857" y="1753528"/>
                          <a:pt x="136587" y="1362097"/>
                        </a:cubicBezTo>
                        <a:cubicBezTo>
                          <a:pt x="-369939" y="809989"/>
                          <a:pt x="264224" y="262479"/>
                          <a:pt x="1055663" y="39052"/>
                        </a:cubicBezTo>
                        <a:cubicBezTo>
                          <a:pt x="1630776" y="6207"/>
                          <a:pt x="2160537" y="80808"/>
                          <a:pt x="2536673" y="297481"/>
                        </a:cubicBezTo>
                        <a:cubicBezTo>
                          <a:pt x="3247061" y="817191"/>
                          <a:pt x="3062190" y="1554518"/>
                          <a:pt x="2164277" y="1804413"/>
                        </a:cubicBezTo>
                        <a:cubicBezTo>
                          <a:pt x="2138625" y="1923995"/>
                          <a:pt x="2092671" y="2095963"/>
                          <a:pt x="2102297" y="2295305"/>
                        </a:cubicBezTo>
                        <a:close/>
                      </a:path>
                      <a:path w="2942622" h="1917404" stroke="0" extrusionOk="0">
                        <a:moveTo>
                          <a:pt x="2102297" y="2295305"/>
                        </a:moveTo>
                        <a:cubicBezTo>
                          <a:pt x="1999705" y="2232108"/>
                          <a:pt x="1774434" y="1983843"/>
                          <a:pt x="1627615" y="1911979"/>
                        </a:cubicBezTo>
                        <a:cubicBezTo>
                          <a:pt x="1016164" y="1958740"/>
                          <a:pt x="319103" y="1737113"/>
                          <a:pt x="136587" y="1362097"/>
                        </a:cubicBezTo>
                        <a:cubicBezTo>
                          <a:pt x="-322801" y="909982"/>
                          <a:pt x="181519" y="269955"/>
                          <a:pt x="1055663" y="39052"/>
                        </a:cubicBezTo>
                        <a:cubicBezTo>
                          <a:pt x="1521160" y="-97193"/>
                          <a:pt x="2194758" y="55657"/>
                          <a:pt x="2536673" y="297481"/>
                        </a:cubicBezTo>
                        <a:cubicBezTo>
                          <a:pt x="3239198" y="760227"/>
                          <a:pt x="3051034" y="1447056"/>
                          <a:pt x="2164277" y="1804413"/>
                        </a:cubicBezTo>
                        <a:cubicBezTo>
                          <a:pt x="2175866" y="1919372"/>
                          <a:pt x="2093821" y="2088499"/>
                          <a:pt x="2102297" y="229530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Support champions with education, training, and resources</a:t>
            </a:r>
            <a:r>
              <a:rPr lang="en-US" sz="1700" dirty="0">
                <a:solidFill>
                  <a:schemeClr val="tx1"/>
                </a:solidFill>
              </a:rPr>
              <a:t> to help them succeed.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DBD0A434-A509-F8CC-5DA4-46766E3E352B}"/>
              </a:ext>
            </a:extLst>
          </p:cNvPr>
          <p:cNvSpPr/>
          <p:nvPr/>
        </p:nvSpPr>
        <p:spPr>
          <a:xfrm>
            <a:off x="270053" y="3289004"/>
            <a:ext cx="2613375" cy="1917404"/>
          </a:xfrm>
          <a:prstGeom prst="wedgeEllipseCallout">
            <a:avLst>
              <a:gd name="adj1" fmla="val 52466"/>
              <a:gd name="adj2" fmla="val 39882"/>
            </a:avLst>
          </a:prstGeom>
          <a:solidFill>
            <a:schemeClr val="bg1"/>
          </a:solidFill>
          <a:ln w="92075">
            <a:solidFill>
              <a:srgbClr val="188DCB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2406949 w 2456121"/>
                      <a:gd name="connsiteY0" fmla="*/ 1955062 h 1917404"/>
                      <a:gd name="connsiteX1" fmla="*/ 1873882 w 2456121"/>
                      <a:gd name="connsiteY1" fmla="*/ 1774130 h 1917404"/>
                      <a:gd name="connsiteX2" fmla="*/ 453289 w 2456121"/>
                      <a:gd name="connsiteY2" fmla="*/ 1702531 h 1917404"/>
                      <a:gd name="connsiteX3" fmla="*/ 402940 w 2456121"/>
                      <a:gd name="connsiteY3" fmla="*/ 248637 h 1917404"/>
                      <a:gd name="connsiteX4" fmla="*/ 1821481 w 2456121"/>
                      <a:gd name="connsiteY4" fmla="*/ 119357 h 1917404"/>
                      <a:gd name="connsiteX5" fmla="*/ 2218145 w 2456121"/>
                      <a:gd name="connsiteY5" fmla="*/ 1525889 h 1917404"/>
                      <a:gd name="connsiteX6" fmla="*/ 2406949 w 2456121"/>
                      <a:gd name="connsiteY6" fmla="*/ 1955062 h 1917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56121" h="1917404" fill="none" extrusionOk="0">
                        <a:moveTo>
                          <a:pt x="2406949" y="1955062"/>
                        </a:moveTo>
                        <a:cubicBezTo>
                          <a:pt x="2220812" y="1897746"/>
                          <a:pt x="2127447" y="1832145"/>
                          <a:pt x="1873882" y="1774130"/>
                        </a:cubicBezTo>
                        <a:cubicBezTo>
                          <a:pt x="1376416" y="1937018"/>
                          <a:pt x="886955" y="1992365"/>
                          <a:pt x="453289" y="1702531"/>
                        </a:cubicBezTo>
                        <a:cubicBezTo>
                          <a:pt x="-85726" y="1276858"/>
                          <a:pt x="-275943" y="633941"/>
                          <a:pt x="402940" y="248637"/>
                        </a:cubicBezTo>
                        <a:cubicBezTo>
                          <a:pt x="790816" y="-82205"/>
                          <a:pt x="1329968" y="-88687"/>
                          <a:pt x="1821481" y="119357"/>
                        </a:cubicBezTo>
                        <a:cubicBezTo>
                          <a:pt x="2367876" y="344169"/>
                          <a:pt x="2736105" y="1014777"/>
                          <a:pt x="2218145" y="1525889"/>
                        </a:cubicBezTo>
                        <a:cubicBezTo>
                          <a:pt x="2264923" y="1735130"/>
                          <a:pt x="2315581" y="1785672"/>
                          <a:pt x="2406949" y="1955062"/>
                        </a:cubicBezTo>
                        <a:close/>
                      </a:path>
                      <a:path w="2456121" h="1917404" stroke="0" extrusionOk="0">
                        <a:moveTo>
                          <a:pt x="2406949" y="1955062"/>
                        </a:moveTo>
                        <a:cubicBezTo>
                          <a:pt x="2166921" y="1855185"/>
                          <a:pt x="1952981" y="1752869"/>
                          <a:pt x="1873882" y="1774130"/>
                        </a:cubicBezTo>
                        <a:cubicBezTo>
                          <a:pt x="1372911" y="1994718"/>
                          <a:pt x="846305" y="2007595"/>
                          <a:pt x="453289" y="1702531"/>
                        </a:cubicBezTo>
                        <a:cubicBezTo>
                          <a:pt x="-145301" y="1375997"/>
                          <a:pt x="-118661" y="667112"/>
                          <a:pt x="402940" y="248637"/>
                        </a:cubicBezTo>
                        <a:cubicBezTo>
                          <a:pt x="784544" y="5639"/>
                          <a:pt x="1277507" y="-64629"/>
                          <a:pt x="1821481" y="119357"/>
                        </a:cubicBezTo>
                        <a:cubicBezTo>
                          <a:pt x="2372318" y="359471"/>
                          <a:pt x="2762231" y="1083788"/>
                          <a:pt x="2218145" y="1525889"/>
                        </a:cubicBezTo>
                        <a:cubicBezTo>
                          <a:pt x="2288852" y="1647510"/>
                          <a:pt x="2341677" y="1871275"/>
                          <a:pt x="2406949" y="19550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Statistically </a:t>
            </a:r>
            <a:r>
              <a:rPr lang="en-US" sz="1700" b="1" dirty="0">
                <a:solidFill>
                  <a:schemeClr val="tx1"/>
                </a:solidFill>
              </a:rPr>
              <a:t>15%</a:t>
            </a:r>
            <a:r>
              <a:rPr lang="en-US" sz="1700" dirty="0">
                <a:solidFill>
                  <a:schemeClr val="tx1"/>
                </a:solidFill>
              </a:rPr>
              <a:t> of your company are Champions.</a:t>
            </a:r>
          </a:p>
        </p:txBody>
      </p:sp>
    </p:spTree>
    <p:extLst>
      <p:ext uri="{BB962C8B-B14F-4D97-AF65-F5344CB8AC3E}">
        <p14:creationId xmlns:p14="http://schemas.microsoft.com/office/powerpoint/2010/main" val="540936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FB1E7-7CE2-9F40-0BC3-37A2A6BA1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48C0FBB-760E-2878-6A2D-778DD06A1614}"/>
              </a:ext>
            </a:extLst>
          </p:cNvPr>
          <p:cNvSpPr/>
          <p:nvPr/>
        </p:nvSpPr>
        <p:spPr>
          <a:xfrm>
            <a:off x="2286000" y="2456080"/>
            <a:ext cx="7138155" cy="2877919"/>
          </a:xfrm>
          <a:custGeom>
            <a:avLst/>
            <a:gdLst>
              <a:gd name="connsiteX0" fmla="*/ 0 w 4873658"/>
              <a:gd name="connsiteY0" fmla="*/ 2055044 h 2055044"/>
              <a:gd name="connsiteX1" fmla="*/ 1555423 w 4873658"/>
              <a:gd name="connsiteY1" fmla="*/ 1489436 h 2055044"/>
              <a:gd name="connsiteX2" fmla="*/ 2422689 w 4873658"/>
              <a:gd name="connsiteY2" fmla="*/ 1 h 2055044"/>
              <a:gd name="connsiteX3" fmla="*/ 3289955 w 4873658"/>
              <a:gd name="connsiteY3" fmla="*/ 1480009 h 2055044"/>
              <a:gd name="connsiteX4" fmla="*/ 4873658 w 4873658"/>
              <a:gd name="connsiteY4" fmla="*/ 2055044 h 205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3658" h="2055044">
                <a:moveTo>
                  <a:pt x="0" y="2055044"/>
                </a:moveTo>
                <a:cubicBezTo>
                  <a:pt x="575821" y="1943493"/>
                  <a:pt x="1151642" y="1831943"/>
                  <a:pt x="1555423" y="1489436"/>
                </a:cubicBezTo>
                <a:cubicBezTo>
                  <a:pt x="1959205" y="1146929"/>
                  <a:pt x="2133600" y="1572"/>
                  <a:pt x="2422689" y="1"/>
                </a:cubicBezTo>
                <a:cubicBezTo>
                  <a:pt x="2711778" y="-1570"/>
                  <a:pt x="2881460" y="1137502"/>
                  <a:pt x="3289955" y="1480009"/>
                </a:cubicBezTo>
                <a:cubicBezTo>
                  <a:pt x="3698450" y="1822516"/>
                  <a:pt x="4575143" y="1937209"/>
                  <a:pt x="4873658" y="2055044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D491A-1A8F-51AC-9984-BB041EF09320}"/>
              </a:ext>
            </a:extLst>
          </p:cNvPr>
          <p:cNvSpPr txBox="1"/>
          <p:nvPr/>
        </p:nvSpPr>
        <p:spPr>
          <a:xfrm>
            <a:off x="5388635" y="1798025"/>
            <a:ext cx="93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88DCB"/>
                </a:solidFill>
              </a:rPr>
              <a:t>70%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C1E6A0-14CB-871D-BC41-59F4EF960825}"/>
              </a:ext>
            </a:extLst>
          </p:cNvPr>
          <p:cNvSpPr txBox="1"/>
          <p:nvPr/>
        </p:nvSpPr>
        <p:spPr>
          <a:xfrm>
            <a:off x="9282574" y="4648200"/>
            <a:ext cx="9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</a:rPr>
              <a:t>15%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AE3CA3-D7A7-7EC1-4699-B1BC3D963933}"/>
              </a:ext>
            </a:extLst>
          </p:cNvPr>
          <p:cNvSpPr txBox="1"/>
          <p:nvPr/>
        </p:nvSpPr>
        <p:spPr>
          <a:xfrm>
            <a:off x="1370097" y="4648200"/>
            <a:ext cx="9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4233F"/>
                </a:solidFill>
              </a:rPr>
              <a:t>15%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2F48E1-BA51-49C2-1B64-FE721D3D1989}"/>
              </a:ext>
            </a:extLst>
          </p:cNvPr>
          <p:cNvSpPr txBox="1"/>
          <p:nvPr/>
        </p:nvSpPr>
        <p:spPr>
          <a:xfrm>
            <a:off x="1065297" y="3541931"/>
            <a:ext cx="2979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233F"/>
                </a:solidFill>
              </a:rPr>
              <a:t>15% are your Champions.</a:t>
            </a:r>
            <a:br>
              <a:rPr lang="en-US" b="1" dirty="0"/>
            </a:br>
            <a:r>
              <a:rPr lang="en-US" dirty="0"/>
              <a:t>Eager to lead, shape,</a:t>
            </a:r>
          </a:p>
          <a:p>
            <a:r>
              <a:rPr lang="en-US" dirty="0"/>
              <a:t>and own tools.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A28369-2226-5547-CBB8-97831778355B}"/>
              </a:ext>
            </a:extLst>
          </p:cNvPr>
          <p:cNvSpPr txBox="1"/>
          <p:nvPr/>
        </p:nvSpPr>
        <p:spPr>
          <a:xfrm>
            <a:off x="6493364" y="1798025"/>
            <a:ext cx="364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88DCB"/>
                </a:solidFill>
              </a:rPr>
              <a:t>70% will follow. </a:t>
            </a:r>
            <a:r>
              <a:rPr lang="en-US" dirty="0"/>
              <a:t>Open to change with the right tools and training.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4B1EB4-07FC-CA78-A9BB-460F33041ED6}"/>
              </a:ext>
            </a:extLst>
          </p:cNvPr>
          <p:cNvSpPr txBox="1"/>
          <p:nvPr/>
        </p:nvSpPr>
        <p:spPr>
          <a:xfrm>
            <a:off x="8456697" y="3541931"/>
            <a:ext cx="297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15% resist change.</a:t>
            </a:r>
            <a:br>
              <a:rPr lang="en-US" b="1" dirty="0"/>
            </a:br>
            <a:r>
              <a:rPr lang="en-US" dirty="0"/>
              <a:t>Prefer their own processes and avoid new tools.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42CC55D-3F45-28B0-7A87-1940F5AE7FDB}"/>
              </a:ext>
            </a:extLst>
          </p:cNvPr>
          <p:cNvSpPr txBox="1">
            <a:spLocks/>
          </p:cNvSpPr>
          <p:nvPr/>
        </p:nvSpPr>
        <p:spPr>
          <a:xfrm>
            <a:off x="609600" y="381000"/>
            <a:ext cx="79248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>
                <a:solidFill>
                  <a:srgbClr val="04233F"/>
                </a:solidFill>
              </a:rPr>
              <a:t>Establish AI Champions Community</a:t>
            </a:r>
            <a:endParaRPr lang="en-US" sz="3600" b="1" dirty="0">
              <a:solidFill>
                <a:srgbClr val="0423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1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2754D-3519-44A7-7651-43E56A79B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3A5C-07AC-EE58-83F3-44A8BF62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3720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Build Awareness &amp; Explore AI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7E90-0093-3E90-8667-FBBEB1918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7162800"/>
            <a:ext cx="10439400" cy="304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Educate the Champions team on different types of AI solutions and their potential applications.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Explore Solutions and Engage Potential Vendor Partners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Highlight the importance of understanding how AI solutions interact with data and security.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Determine Trial Opportunities and Overall Time &amp; Financial Commitment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725862-EA4D-69D3-A0DE-78E39C733500}"/>
              </a:ext>
            </a:extLst>
          </p:cNvPr>
          <p:cNvGrpSpPr/>
          <p:nvPr/>
        </p:nvGrpSpPr>
        <p:grpSpPr>
          <a:xfrm>
            <a:off x="519578" y="1665722"/>
            <a:ext cx="12039600" cy="1677484"/>
            <a:chOff x="489098" y="1507227"/>
            <a:chExt cx="12039600" cy="167748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0465EA8-D0FB-6CF1-AD10-18FEE2E7B263}"/>
                </a:ext>
              </a:extLst>
            </p:cNvPr>
            <p:cNvSpPr/>
            <p:nvPr/>
          </p:nvSpPr>
          <p:spPr>
            <a:xfrm>
              <a:off x="1327298" y="1808606"/>
              <a:ext cx="11201400" cy="1300445"/>
            </a:xfrm>
            <a:prstGeom prst="rect">
              <a:avLst/>
            </a:prstGeom>
            <a:gradFill flip="none" rotWithShape="1">
              <a:gsLst>
                <a:gs pos="50000">
                  <a:srgbClr val="188DCB"/>
                </a:gs>
                <a:gs pos="0">
                  <a:srgbClr val="1C468C"/>
                </a:gs>
                <a:gs pos="100000">
                  <a:srgbClr val="26B9DD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7C4A467-DE9D-AEF0-27BD-31284FE4C956}"/>
                </a:ext>
              </a:extLst>
            </p:cNvPr>
            <p:cNvSpPr/>
            <p:nvPr/>
          </p:nvSpPr>
          <p:spPr>
            <a:xfrm>
              <a:off x="489098" y="1507227"/>
              <a:ext cx="1677483" cy="1677483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188D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D89488B6-1BA5-75D4-1620-9B2CDBB44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77" y="1844428"/>
              <a:ext cx="1074724" cy="10747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4270F4-3A79-230B-1BF8-B8D4D3CABAC3}"/>
                </a:ext>
              </a:extLst>
            </p:cNvPr>
            <p:cNvSpPr txBox="1"/>
            <p:nvPr/>
          </p:nvSpPr>
          <p:spPr>
            <a:xfrm>
              <a:off x="2625278" y="2004752"/>
              <a:ext cx="9261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Educate the Champions team on different types of AI solutions and their potential applications.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4CA7B66-6EC2-812E-DDEA-649162D979A8}"/>
              </a:ext>
            </a:extLst>
          </p:cNvPr>
          <p:cNvGrpSpPr/>
          <p:nvPr/>
        </p:nvGrpSpPr>
        <p:grpSpPr>
          <a:xfrm>
            <a:off x="489098" y="3846243"/>
            <a:ext cx="12039600" cy="1677483"/>
            <a:chOff x="489098" y="3846243"/>
            <a:chExt cx="12039600" cy="167748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55B4D19-E91D-20AD-A2F0-F9588AEBA253}"/>
                </a:ext>
              </a:extLst>
            </p:cNvPr>
            <p:cNvSpPr/>
            <p:nvPr/>
          </p:nvSpPr>
          <p:spPr>
            <a:xfrm>
              <a:off x="1327298" y="4073341"/>
              <a:ext cx="11201400" cy="1300445"/>
            </a:xfrm>
            <a:prstGeom prst="rect">
              <a:avLst/>
            </a:prstGeom>
            <a:gradFill flip="none" rotWithShape="1">
              <a:gsLst>
                <a:gs pos="50000">
                  <a:srgbClr val="188DCB"/>
                </a:gs>
                <a:gs pos="0">
                  <a:srgbClr val="1C468C"/>
                </a:gs>
                <a:gs pos="100000">
                  <a:srgbClr val="26B9DD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FC8F3F-9FFD-C92E-6143-17794395217B}"/>
                </a:ext>
              </a:extLst>
            </p:cNvPr>
            <p:cNvSpPr txBox="1"/>
            <p:nvPr/>
          </p:nvSpPr>
          <p:spPr>
            <a:xfrm>
              <a:off x="2625278" y="4465525"/>
              <a:ext cx="9261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Explore Solutions and Engage Potential Vendor Partners.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B7DD97D-1E0C-6A36-ACFB-A65748086EC5}"/>
                </a:ext>
              </a:extLst>
            </p:cNvPr>
            <p:cNvSpPr/>
            <p:nvPr/>
          </p:nvSpPr>
          <p:spPr>
            <a:xfrm>
              <a:off x="489098" y="3846243"/>
              <a:ext cx="1677483" cy="1677483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188D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Graphic 19" descr="Kiosk with solid fill">
              <a:extLst>
                <a:ext uri="{FF2B5EF4-FFF2-40B4-BE49-F238E27FC236}">
                  <a16:creationId xmlns:a16="http://schemas.microsoft.com/office/drawing/2014/main" id="{05FB1BCF-CC31-7B82-B1CC-8B81142BC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9327" y="4037013"/>
              <a:ext cx="1295942" cy="1295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23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3999F4F-1867-7A89-CD82-F70233987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662875"/>
              </p:ext>
            </p:extLst>
          </p:nvPr>
        </p:nvGraphicFramePr>
        <p:xfrm>
          <a:off x="12877800" y="4173974"/>
          <a:ext cx="10667999" cy="3807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322">
                  <a:extLst>
                    <a:ext uri="{9D8B030D-6E8A-4147-A177-3AD203B41FA5}">
                      <a16:colId xmlns:a16="http://schemas.microsoft.com/office/drawing/2014/main" val="552048000"/>
                    </a:ext>
                  </a:extLst>
                </a:gridCol>
                <a:gridCol w="4400677">
                  <a:extLst>
                    <a:ext uri="{9D8B030D-6E8A-4147-A177-3AD203B41FA5}">
                      <a16:colId xmlns:a16="http://schemas.microsoft.com/office/drawing/2014/main" val="2635581618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1606463866"/>
                    </a:ext>
                  </a:extLst>
                </a:gridCol>
              </a:tblGrid>
              <a:tr h="8431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Option</a:t>
                      </a:r>
                      <a:endParaRPr lang="en-US" sz="1600" dirty="0"/>
                    </a:p>
                  </a:txBody>
                  <a:tcPr anchor="ctr">
                    <a:solidFill>
                      <a:srgbClr val="307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Pros</a:t>
                      </a:r>
                      <a:endParaRPr lang="en-US" sz="1600" dirty="0"/>
                    </a:p>
                  </a:txBody>
                  <a:tcPr anchor="ctr">
                    <a:solidFill>
                      <a:srgbClr val="3074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Cons</a:t>
                      </a:r>
                      <a:endParaRPr lang="en-US" sz="1600" dirty="0"/>
                    </a:p>
                  </a:txBody>
                  <a:tcPr anchor="ctr">
                    <a:solidFill>
                      <a:srgbClr val="3074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07692"/>
                  </a:ext>
                </a:extLst>
              </a:tr>
              <a:tr h="15190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/>
                        <a:t>Build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Full control over features, data, and security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Custom-fit to needs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Competitive differentiation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High development and maintenance cost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Longer time to deploy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Requires specialized talent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375692"/>
                  </a:ext>
                </a:extLst>
              </a:tr>
              <a:tr h="14453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/>
                        <a:t>Subscribe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Fast deployment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Lower upfront cost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Ongoing vendor support and updates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Limited customization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Data privacy concerns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Reliance on third-party availability and compliance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59522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8E866804-BB7C-2DE8-2B84-00FB2187B6ED}"/>
              </a:ext>
            </a:extLst>
          </p:cNvPr>
          <p:cNvGrpSpPr/>
          <p:nvPr/>
        </p:nvGrpSpPr>
        <p:grpSpPr>
          <a:xfrm>
            <a:off x="4286348" y="228600"/>
            <a:ext cx="3257550" cy="2615184"/>
            <a:chOff x="4462175" y="648111"/>
            <a:chExt cx="3257550" cy="26151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33F4F9-F202-A8A0-26CB-5670235F7E50}"/>
                </a:ext>
              </a:extLst>
            </p:cNvPr>
            <p:cNvSpPr txBox="1"/>
            <p:nvPr/>
          </p:nvSpPr>
          <p:spPr>
            <a:xfrm>
              <a:off x="4462175" y="885855"/>
              <a:ext cx="3257550" cy="2377440"/>
            </a:xfrm>
            <a:prstGeom prst="rect">
              <a:avLst/>
            </a:prstGeom>
            <a:noFill/>
            <a:ln w="92075">
              <a:solidFill>
                <a:srgbClr val="188DCB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D17816-DE80-5178-F4B2-C7D3BF850628}"/>
                </a:ext>
              </a:extLst>
            </p:cNvPr>
            <p:cNvSpPr txBox="1"/>
            <p:nvPr/>
          </p:nvSpPr>
          <p:spPr>
            <a:xfrm>
              <a:off x="4572000" y="1351086"/>
              <a:ext cx="3048001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AI Features Built into existing software platforms</a:t>
              </a:r>
              <a:br>
                <a:rPr lang="en-US" sz="1600" dirty="0"/>
              </a:br>
              <a:endParaRPr lang="en-US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Instant out-of-the-box setup</a:t>
              </a:r>
              <a:br>
                <a:rPr lang="en-US" sz="1600" dirty="0"/>
              </a:br>
              <a:endParaRPr lang="en-US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Perfect for End Users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6398E2-343D-7B87-B64E-0AE42E713443}"/>
                </a:ext>
              </a:extLst>
            </p:cNvPr>
            <p:cNvSpPr/>
            <p:nvPr/>
          </p:nvSpPr>
          <p:spPr>
            <a:xfrm>
              <a:off x="4667251" y="648111"/>
              <a:ext cx="2857499" cy="475488"/>
            </a:xfrm>
            <a:prstGeom prst="rect">
              <a:avLst/>
            </a:prstGeom>
            <a:solidFill>
              <a:srgbClr val="188DC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286DD2-5BEA-801C-17DA-2EB341FA4A47}"/>
                </a:ext>
              </a:extLst>
            </p:cNvPr>
            <p:cNvSpPr txBox="1"/>
            <p:nvPr/>
          </p:nvSpPr>
          <p:spPr>
            <a:xfrm>
              <a:off x="4838700" y="685800"/>
              <a:ext cx="2514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Embedded AI Tools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AF2F889-1264-68B7-70D0-398BBA1D5242}"/>
              </a:ext>
            </a:extLst>
          </p:cNvPr>
          <p:cNvGrpSpPr/>
          <p:nvPr/>
        </p:nvGrpSpPr>
        <p:grpSpPr>
          <a:xfrm>
            <a:off x="609600" y="1905000"/>
            <a:ext cx="3257550" cy="3346704"/>
            <a:chOff x="762000" y="2057400"/>
            <a:chExt cx="3257550" cy="33467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990E39-121F-72D2-21E3-5EE32D7579F4}"/>
                </a:ext>
              </a:extLst>
            </p:cNvPr>
            <p:cNvSpPr txBox="1"/>
            <p:nvPr/>
          </p:nvSpPr>
          <p:spPr>
            <a:xfrm>
              <a:off x="762000" y="2295144"/>
              <a:ext cx="3257550" cy="3108960"/>
            </a:xfrm>
            <a:prstGeom prst="rect">
              <a:avLst/>
            </a:prstGeom>
            <a:noFill/>
            <a:ln w="92075">
              <a:solidFill>
                <a:srgbClr val="04233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73F676-E045-6194-E708-28272F03B60E}"/>
                </a:ext>
              </a:extLst>
            </p:cNvPr>
            <p:cNvSpPr txBox="1"/>
            <p:nvPr/>
          </p:nvSpPr>
          <p:spPr>
            <a:xfrm>
              <a:off x="1068324" y="2760375"/>
              <a:ext cx="2589276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SaaS Tools that connect to your data &amp; apply AI</a:t>
              </a:r>
              <a:br>
                <a:rPr lang="en-US" sz="1600" dirty="0"/>
              </a:br>
              <a:endParaRPr lang="en-US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Simple setup with connectors</a:t>
              </a:r>
              <a:br>
                <a:rPr lang="en-US" sz="1600" dirty="0"/>
              </a:br>
              <a:endParaRPr lang="en-US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Perfect for Business Users, Analysts, Product Managers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CA0E299-E3AB-6140-6A71-F0D9A467F73D}"/>
                </a:ext>
              </a:extLst>
            </p:cNvPr>
            <p:cNvSpPr/>
            <p:nvPr/>
          </p:nvSpPr>
          <p:spPr>
            <a:xfrm>
              <a:off x="962026" y="2057400"/>
              <a:ext cx="2857499" cy="475488"/>
            </a:xfrm>
            <a:prstGeom prst="rect">
              <a:avLst/>
            </a:prstGeom>
            <a:solidFill>
              <a:srgbClr val="0423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B1DF02-E9D6-D33C-629D-E91F91EFCE11}"/>
                </a:ext>
              </a:extLst>
            </p:cNvPr>
            <p:cNvSpPr txBox="1"/>
            <p:nvPr/>
          </p:nvSpPr>
          <p:spPr>
            <a:xfrm>
              <a:off x="1029082" y="2095089"/>
              <a:ext cx="272338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Connectable AI Tools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D4D77DB-9E69-08E6-8E68-DB33ED41220D}"/>
              </a:ext>
            </a:extLst>
          </p:cNvPr>
          <p:cNvGrpSpPr/>
          <p:nvPr/>
        </p:nvGrpSpPr>
        <p:grpSpPr>
          <a:xfrm>
            <a:off x="7963095" y="1905000"/>
            <a:ext cx="3619305" cy="3346704"/>
            <a:chOff x="7963095" y="2057400"/>
            <a:chExt cx="3619305" cy="334670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C81F73-AF61-CFFD-A1C2-D238B23356B8}"/>
                </a:ext>
              </a:extLst>
            </p:cNvPr>
            <p:cNvSpPr txBox="1"/>
            <p:nvPr/>
          </p:nvSpPr>
          <p:spPr>
            <a:xfrm>
              <a:off x="7963095" y="2295144"/>
              <a:ext cx="3619305" cy="3108960"/>
            </a:xfrm>
            <a:prstGeom prst="rect">
              <a:avLst/>
            </a:prstGeom>
            <a:noFill/>
            <a:ln w="92075">
              <a:solidFill>
                <a:srgbClr val="04233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C779BF-4144-BE1E-061D-2494C9357EDE}"/>
                </a:ext>
              </a:extLst>
            </p:cNvPr>
            <p:cNvSpPr txBox="1"/>
            <p:nvPr/>
          </p:nvSpPr>
          <p:spPr>
            <a:xfrm>
              <a:off x="8282918" y="2883486"/>
              <a:ext cx="2979659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Full platforms to build custom AI solutions</a:t>
              </a:r>
              <a:br>
                <a:rPr lang="en-US" sz="1600" dirty="0"/>
              </a:br>
              <a:endParaRPr lang="en-US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Requires technical set up </a:t>
              </a:r>
              <a:br>
                <a:rPr lang="en-US" sz="1600" dirty="0"/>
              </a:br>
              <a:r>
                <a:rPr lang="en-US" sz="1600" dirty="0"/>
                <a:t>and infrastructure</a:t>
              </a:r>
              <a:br>
                <a:rPr lang="en-US" sz="1600" dirty="0"/>
              </a:br>
              <a:endParaRPr lang="en-US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Perfect for Developers, Data Scientists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47E814E-3D0D-2D1C-C913-B0D2329F1891}"/>
                </a:ext>
              </a:extLst>
            </p:cNvPr>
            <p:cNvSpPr/>
            <p:nvPr/>
          </p:nvSpPr>
          <p:spPr>
            <a:xfrm>
              <a:off x="8145284" y="2057400"/>
              <a:ext cx="3254926" cy="475488"/>
            </a:xfrm>
            <a:prstGeom prst="rect">
              <a:avLst/>
            </a:prstGeom>
            <a:solidFill>
              <a:srgbClr val="0423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A9E7AFA-C54C-42C1-3505-405AFB14C611}"/>
                </a:ext>
              </a:extLst>
            </p:cNvPr>
            <p:cNvSpPr txBox="1"/>
            <p:nvPr/>
          </p:nvSpPr>
          <p:spPr>
            <a:xfrm>
              <a:off x="8213651" y="2095089"/>
              <a:ext cx="31181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AI Platforms to Build On</a:t>
              </a:r>
            </a:p>
          </p:txBody>
        </p:sp>
      </p:grpSp>
      <p:pic>
        <p:nvPicPr>
          <p:cNvPr id="44" name="Graphic 43" descr="Head with gears with solid fill">
            <a:extLst>
              <a:ext uri="{FF2B5EF4-FFF2-40B4-BE49-F238E27FC236}">
                <a16:creationId xmlns:a16="http://schemas.microsoft.com/office/drawing/2014/main" id="{9938F08C-8972-D2D2-26ED-4E9F649A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6344" y="3747042"/>
            <a:ext cx="2577558" cy="2577558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C1A2F70-B715-22B0-D5B0-3A7FE0690353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915123" y="2843784"/>
            <a:ext cx="28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4F4E806-DC7D-35EC-E741-73332F36A2AF}"/>
              </a:ext>
            </a:extLst>
          </p:cNvPr>
          <p:cNvCxnSpPr>
            <a:cxnSpLocks/>
          </p:cNvCxnSpPr>
          <p:nvPr/>
        </p:nvCxnSpPr>
        <p:spPr>
          <a:xfrm flipH="1" flipV="1">
            <a:off x="4151805" y="3962400"/>
            <a:ext cx="724995" cy="53340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519951E-9996-87F7-DDF9-7367C4CE7695}"/>
              </a:ext>
            </a:extLst>
          </p:cNvPr>
          <p:cNvCxnSpPr>
            <a:cxnSpLocks/>
          </p:cNvCxnSpPr>
          <p:nvPr/>
        </p:nvCxnSpPr>
        <p:spPr>
          <a:xfrm flipV="1">
            <a:off x="5867400" y="3095863"/>
            <a:ext cx="0" cy="714137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523C476-C85A-F006-BEAF-7A446FF5A2BF}"/>
              </a:ext>
            </a:extLst>
          </p:cNvPr>
          <p:cNvCxnSpPr>
            <a:cxnSpLocks/>
          </p:cNvCxnSpPr>
          <p:nvPr/>
        </p:nvCxnSpPr>
        <p:spPr>
          <a:xfrm flipV="1">
            <a:off x="6714077" y="3962400"/>
            <a:ext cx="926791" cy="53340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le 1">
            <a:extLst>
              <a:ext uri="{FF2B5EF4-FFF2-40B4-BE49-F238E27FC236}">
                <a16:creationId xmlns:a16="http://schemas.microsoft.com/office/drawing/2014/main" id="{6E95F313-BD11-08AF-B4E8-BA4347C1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23" y="278588"/>
            <a:ext cx="2628851" cy="1185875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Types of AI Tools</a:t>
            </a:r>
          </a:p>
        </p:txBody>
      </p:sp>
    </p:spTree>
    <p:extLst>
      <p:ext uri="{BB962C8B-B14F-4D97-AF65-F5344CB8AC3E}">
        <p14:creationId xmlns:p14="http://schemas.microsoft.com/office/powerpoint/2010/main" val="4419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DE6B9-5620-7861-DA18-40489CD88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823E-251B-F560-D3A6-201E29AB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3720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Build Awareness &amp; Explore AI Solutions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F9084D-0229-5E7D-BAEC-71B7B41F346F}"/>
              </a:ext>
            </a:extLst>
          </p:cNvPr>
          <p:cNvGrpSpPr/>
          <p:nvPr/>
        </p:nvGrpSpPr>
        <p:grpSpPr>
          <a:xfrm>
            <a:off x="519578" y="1665722"/>
            <a:ext cx="12039600" cy="1677484"/>
            <a:chOff x="519578" y="1665722"/>
            <a:chExt cx="12039600" cy="167748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C2A0510-04AB-0B0E-BC19-8DC42A53B030}"/>
                </a:ext>
              </a:extLst>
            </p:cNvPr>
            <p:cNvSpPr/>
            <p:nvPr/>
          </p:nvSpPr>
          <p:spPr>
            <a:xfrm>
              <a:off x="1357778" y="1967101"/>
              <a:ext cx="11201400" cy="1300446"/>
            </a:xfrm>
            <a:prstGeom prst="rect">
              <a:avLst/>
            </a:prstGeom>
            <a:gradFill flip="none" rotWithShape="1">
              <a:gsLst>
                <a:gs pos="50000">
                  <a:srgbClr val="188DCB"/>
                </a:gs>
                <a:gs pos="0">
                  <a:srgbClr val="1C468C"/>
                </a:gs>
                <a:gs pos="100000">
                  <a:srgbClr val="26B9DD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5998B9-CF81-4CBC-6E74-0F56A027C79E}"/>
                </a:ext>
              </a:extLst>
            </p:cNvPr>
            <p:cNvSpPr/>
            <p:nvPr/>
          </p:nvSpPr>
          <p:spPr>
            <a:xfrm>
              <a:off x="519578" y="1665722"/>
              <a:ext cx="1677483" cy="167748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188D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640675-45B4-4018-AC17-1D601346EA7D}"/>
                </a:ext>
              </a:extLst>
            </p:cNvPr>
            <p:cNvSpPr txBox="1"/>
            <p:nvPr/>
          </p:nvSpPr>
          <p:spPr>
            <a:xfrm>
              <a:off x="2655758" y="2163247"/>
              <a:ext cx="9261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Highlight the importance of understanding how AI solutions interact with data and security.</a:t>
              </a:r>
            </a:p>
          </p:txBody>
        </p:sp>
        <p:pic>
          <p:nvPicPr>
            <p:cNvPr id="12" name="Graphic 11" descr="Statistics with solid fill">
              <a:extLst>
                <a:ext uri="{FF2B5EF4-FFF2-40B4-BE49-F238E27FC236}">
                  <a16:creationId xmlns:a16="http://schemas.microsoft.com/office/drawing/2014/main" id="{C5AED5CF-CC02-EEE8-B5C9-B510DA386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6635" y="1904478"/>
              <a:ext cx="1141326" cy="114132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5DD2B-4EFF-B5DD-4BFB-039EADA62F55}"/>
              </a:ext>
            </a:extLst>
          </p:cNvPr>
          <p:cNvGrpSpPr/>
          <p:nvPr/>
        </p:nvGrpSpPr>
        <p:grpSpPr>
          <a:xfrm>
            <a:off x="489098" y="3846243"/>
            <a:ext cx="12039600" cy="1677483"/>
            <a:chOff x="489098" y="3846243"/>
            <a:chExt cx="12039600" cy="167748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293CC36-6952-A05C-B2A8-6E8B2348E04C}"/>
                </a:ext>
              </a:extLst>
            </p:cNvPr>
            <p:cNvSpPr/>
            <p:nvPr/>
          </p:nvSpPr>
          <p:spPr>
            <a:xfrm>
              <a:off x="1327298" y="4073341"/>
              <a:ext cx="11201400" cy="1300445"/>
            </a:xfrm>
            <a:prstGeom prst="rect">
              <a:avLst/>
            </a:prstGeom>
            <a:gradFill flip="none" rotWithShape="1">
              <a:gsLst>
                <a:gs pos="50000">
                  <a:srgbClr val="188DCB"/>
                </a:gs>
                <a:gs pos="0">
                  <a:srgbClr val="1C468C"/>
                </a:gs>
                <a:gs pos="100000">
                  <a:srgbClr val="26B9DD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F65840-3144-670C-22B9-5179A0C9C824}"/>
                </a:ext>
              </a:extLst>
            </p:cNvPr>
            <p:cNvSpPr txBox="1"/>
            <p:nvPr/>
          </p:nvSpPr>
          <p:spPr>
            <a:xfrm>
              <a:off x="2625278" y="4308064"/>
              <a:ext cx="8499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Determine Trial Opportunities and Overall Time &amp; Financial Commitment.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DC3D9B9-D99B-64E7-36AA-4101FA1206BF}"/>
                </a:ext>
              </a:extLst>
            </p:cNvPr>
            <p:cNvSpPr/>
            <p:nvPr/>
          </p:nvSpPr>
          <p:spPr>
            <a:xfrm>
              <a:off x="489098" y="3846243"/>
              <a:ext cx="1677483" cy="1677483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188D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Stopwatch 75% with solid fill">
              <a:extLst>
                <a:ext uri="{FF2B5EF4-FFF2-40B4-BE49-F238E27FC236}">
                  <a16:creationId xmlns:a16="http://schemas.microsoft.com/office/drawing/2014/main" id="{55A7AA67-1DD1-CB9A-4DAE-3296232B3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8992" y="4029832"/>
              <a:ext cx="1236611" cy="1236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212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22B2D7D-61B4-1321-E41C-5AC0F9B79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F965-C56D-45A5-595D-D0DA850B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2076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Build Awareness &amp; Explore AI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D56E9-3289-FDC6-BBB3-09AB25A9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7162800"/>
            <a:ext cx="10439400" cy="304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Educate the Champions team on different types of AI solutions and their potential applications.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Explore Solutions and Engage Potential Vendor Partners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Highlight the importance of understanding how AI solutions interact with data and security.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Determine Trial Opportunities and Overall Time &amp; Financial Commitment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21E62-95DA-60E2-1531-D45503181EE4}"/>
              </a:ext>
            </a:extLst>
          </p:cNvPr>
          <p:cNvSpPr txBox="1"/>
          <p:nvPr/>
        </p:nvSpPr>
        <p:spPr>
          <a:xfrm>
            <a:off x="2113019" y="2147279"/>
            <a:ext cx="3990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Educate the Champions team on different types of AI solutions and their potential applications.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FEC722-E14D-F5E7-18A8-E681ECBCEB90}"/>
              </a:ext>
            </a:extLst>
          </p:cNvPr>
          <p:cNvSpPr/>
          <p:nvPr/>
        </p:nvSpPr>
        <p:spPr>
          <a:xfrm>
            <a:off x="762000" y="2083610"/>
            <a:ext cx="1143000" cy="1143000"/>
          </a:xfrm>
          <a:prstGeom prst="ellipse">
            <a:avLst/>
          </a:prstGeom>
          <a:noFill/>
          <a:ln w="82550">
            <a:solidFill>
              <a:srgbClr val="188D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DFBB2-E8F1-5CE4-A9C3-A9ED4A432B9A}"/>
              </a:ext>
            </a:extLst>
          </p:cNvPr>
          <p:cNvSpPr txBox="1"/>
          <p:nvPr/>
        </p:nvSpPr>
        <p:spPr>
          <a:xfrm>
            <a:off x="7805737" y="2301167"/>
            <a:ext cx="358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Explore Solutions and Engage Potential Vendor Partners.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CD5C06-DDA1-7B22-12DD-411DAA9BC499}"/>
              </a:ext>
            </a:extLst>
          </p:cNvPr>
          <p:cNvSpPr/>
          <p:nvPr/>
        </p:nvSpPr>
        <p:spPr>
          <a:xfrm>
            <a:off x="6477000" y="2083610"/>
            <a:ext cx="1143000" cy="1143000"/>
          </a:xfrm>
          <a:prstGeom prst="ellipse">
            <a:avLst/>
          </a:prstGeom>
          <a:noFill/>
          <a:ln w="82550">
            <a:solidFill>
              <a:srgbClr val="188D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E31CD-4DC3-AE56-F96A-AE68A656041F}"/>
              </a:ext>
            </a:extLst>
          </p:cNvPr>
          <p:cNvSpPr txBox="1"/>
          <p:nvPr/>
        </p:nvSpPr>
        <p:spPr>
          <a:xfrm>
            <a:off x="2110355" y="3797469"/>
            <a:ext cx="3764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Highlight the importance of understanding how AI solutions interact with data and security.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AE9F2D-3C9C-2C83-C744-ABB2DDA57344}"/>
              </a:ext>
            </a:extLst>
          </p:cNvPr>
          <p:cNvSpPr/>
          <p:nvPr/>
        </p:nvSpPr>
        <p:spPr>
          <a:xfrm>
            <a:off x="804863" y="3733800"/>
            <a:ext cx="1143000" cy="1143000"/>
          </a:xfrm>
          <a:prstGeom prst="ellipse">
            <a:avLst/>
          </a:prstGeom>
          <a:noFill/>
          <a:ln w="82550">
            <a:solidFill>
              <a:srgbClr val="188D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20A6A7-1918-6253-DDB9-0CD5D8B4DE31}"/>
              </a:ext>
            </a:extLst>
          </p:cNvPr>
          <p:cNvSpPr txBox="1"/>
          <p:nvPr/>
        </p:nvSpPr>
        <p:spPr>
          <a:xfrm>
            <a:off x="7843837" y="3797469"/>
            <a:ext cx="368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Determine Trial Opportunities and Overall Time &amp; Financial Commitment.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C16285-1C89-8406-6B27-05531220FB65}"/>
              </a:ext>
            </a:extLst>
          </p:cNvPr>
          <p:cNvSpPr/>
          <p:nvPr/>
        </p:nvSpPr>
        <p:spPr>
          <a:xfrm>
            <a:off x="6515101" y="3733800"/>
            <a:ext cx="1143000" cy="1143000"/>
          </a:xfrm>
          <a:prstGeom prst="ellipse">
            <a:avLst/>
          </a:prstGeom>
          <a:noFill/>
          <a:ln w="82550">
            <a:solidFill>
              <a:srgbClr val="188D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3B3B4CD-69C0-5B0E-A440-C62EC48AA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54" y="2288964"/>
            <a:ext cx="732293" cy="732293"/>
          </a:xfrm>
          <a:prstGeom prst="rect">
            <a:avLst/>
          </a:prstGeom>
        </p:spPr>
      </p:pic>
      <p:pic>
        <p:nvPicPr>
          <p:cNvPr id="18" name="Graphic 17" descr="Statistics with solid fill">
            <a:extLst>
              <a:ext uri="{FF2B5EF4-FFF2-40B4-BE49-F238E27FC236}">
                <a16:creationId xmlns:a16="http://schemas.microsoft.com/office/drawing/2014/main" id="{A0FE74C4-D6FD-C314-F3AF-49F97E310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690" y="3893627"/>
            <a:ext cx="823347" cy="823347"/>
          </a:xfrm>
          <a:prstGeom prst="rect">
            <a:avLst/>
          </a:prstGeom>
        </p:spPr>
      </p:pic>
      <p:pic>
        <p:nvPicPr>
          <p:cNvPr id="20" name="Graphic 19" descr="Kiosk with solid fill">
            <a:extLst>
              <a:ext uri="{FF2B5EF4-FFF2-40B4-BE49-F238E27FC236}">
                <a16:creationId xmlns:a16="http://schemas.microsoft.com/office/drawing/2014/main" id="{B25C8055-1A1A-0DCF-C2C1-E399AD0481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91300" y="2197910"/>
            <a:ext cx="914400" cy="914400"/>
          </a:xfrm>
          <a:prstGeom prst="rect">
            <a:avLst/>
          </a:prstGeom>
        </p:spPr>
      </p:pic>
      <p:pic>
        <p:nvPicPr>
          <p:cNvPr id="22" name="Graphic 21" descr="Stopwatch 75% with solid fill">
            <a:extLst>
              <a:ext uri="{FF2B5EF4-FFF2-40B4-BE49-F238E27FC236}">
                <a16:creationId xmlns:a16="http://schemas.microsoft.com/office/drawing/2014/main" id="{3ACF79A6-ED4E-4E00-39A0-F35B36B7A6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29399" y="38481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2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47C95CDC-C4AA-5B77-B28A-97EF5B800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02" y="152400"/>
            <a:ext cx="2867595" cy="184816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AF0C04A-59CB-0522-D156-6C1FF4BC533B}"/>
              </a:ext>
            </a:extLst>
          </p:cNvPr>
          <p:cNvSpPr txBox="1"/>
          <p:nvPr/>
        </p:nvSpPr>
        <p:spPr>
          <a:xfrm>
            <a:off x="0" y="2185886"/>
            <a:ext cx="12192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Please thank our sponsors</a:t>
            </a:r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0C3CE7C-1A16-1CC9-6D52-22E28C82D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17" y="2872705"/>
            <a:ext cx="3089848" cy="2207034"/>
          </a:xfrm>
          <a:prstGeom prst="rect">
            <a:avLst/>
          </a:prstGeom>
        </p:spPr>
      </p:pic>
      <p:pic>
        <p:nvPicPr>
          <p:cNvPr id="9" name="Picture 8" descr="A black rectangle with blue text&#10;&#10;AI-generated content may be incorrect.">
            <a:extLst>
              <a:ext uri="{FF2B5EF4-FFF2-40B4-BE49-F238E27FC236}">
                <a16:creationId xmlns:a16="http://schemas.microsoft.com/office/drawing/2014/main" id="{C987BB63-BA05-E828-EEFC-4BE658FA9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0" b="25524"/>
          <a:stretch>
            <a:fillRect/>
          </a:stretch>
        </p:blipFill>
        <p:spPr>
          <a:xfrm>
            <a:off x="6030272" y="3154999"/>
            <a:ext cx="3649099" cy="1148609"/>
          </a:xfrm>
          <a:prstGeom prst="rect">
            <a:avLst/>
          </a:prstGeom>
        </p:spPr>
      </p:pic>
      <p:pic>
        <p:nvPicPr>
          <p:cNvPr id="12" name="Picture 11" descr="A logo for a company&#10;&#10;AI-generated content may be incorrect.">
            <a:extLst>
              <a:ext uri="{FF2B5EF4-FFF2-40B4-BE49-F238E27FC236}">
                <a16:creationId xmlns:a16="http://schemas.microsoft.com/office/drawing/2014/main" id="{045F476D-CE58-F782-3690-E662A0E77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2" b="25622"/>
          <a:stretch>
            <a:fillRect/>
          </a:stretch>
        </p:blipFill>
        <p:spPr>
          <a:xfrm>
            <a:off x="6215071" y="4366868"/>
            <a:ext cx="3333750" cy="1148609"/>
          </a:xfrm>
          <a:prstGeom prst="rect">
            <a:avLst/>
          </a:prstGeom>
        </p:spPr>
      </p:pic>
      <p:pic>
        <p:nvPicPr>
          <p:cNvPr id="14" name="Picture 13" descr="A red logo with a white background&#10;&#10;AI-generated content may be incorrect.">
            <a:extLst>
              <a:ext uri="{FF2B5EF4-FFF2-40B4-BE49-F238E27FC236}">
                <a16:creationId xmlns:a16="http://schemas.microsoft.com/office/drawing/2014/main" id="{96C88041-8B5B-7071-F01B-E3DA29E935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5" b="26145"/>
          <a:stretch>
            <a:fillRect/>
          </a:stretch>
        </p:blipFill>
        <p:spPr>
          <a:xfrm>
            <a:off x="7881946" y="5607312"/>
            <a:ext cx="2590322" cy="983401"/>
          </a:xfrm>
          <a:prstGeom prst="rect">
            <a:avLst/>
          </a:prstGeom>
        </p:spPr>
      </p:pic>
      <p:pic>
        <p:nvPicPr>
          <p:cNvPr id="16" name="Picture 15" descr="A blue circle with white letters&#10;&#10;AI-generated content may be incorrect.">
            <a:extLst>
              <a:ext uri="{FF2B5EF4-FFF2-40B4-BE49-F238E27FC236}">
                <a16:creationId xmlns:a16="http://schemas.microsoft.com/office/drawing/2014/main" id="{B3E88680-5382-127E-FCD1-8BCB861AD6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072" y="3143869"/>
            <a:ext cx="2300264" cy="1643046"/>
          </a:xfrm>
          <a:prstGeom prst="rect">
            <a:avLst/>
          </a:prstGeom>
        </p:spPr>
      </p:pic>
      <p:pic>
        <p:nvPicPr>
          <p:cNvPr id="19" name="Picture 18" descr="A logo for a security company&#10;&#10;AI-generated content may be incorrect.">
            <a:extLst>
              <a:ext uri="{FF2B5EF4-FFF2-40B4-BE49-F238E27FC236}">
                <a16:creationId xmlns:a16="http://schemas.microsoft.com/office/drawing/2014/main" id="{934334AB-EDE9-2B10-035F-98090336AA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8" y="2697793"/>
            <a:ext cx="3333750" cy="2381250"/>
          </a:xfrm>
          <a:prstGeom prst="rect">
            <a:avLst/>
          </a:prstGeom>
        </p:spPr>
      </p:pic>
      <p:pic>
        <p:nvPicPr>
          <p:cNvPr id="21" name="Picture 20" descr="A logo for a software company&#10;&#10;AI-generated content may be incorrect.">
            <a:extLst>
              <a:ext uri="{FF2B5EF4-FFF2-40B4-BE49-F238E27FC236}">
                <a16:creationId xmlns:a16="http://schemas.microsoft.com/office/drawing/2014/main" id="{B04DA69A-5383-D11B-9249-4965D887CB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39" y="4956554"/>
            <a:ext cx="2434281" cy="1738772"/>
          </a:xfrm>
          <a:prstGeom prst="rect">
            <a:avLst/>
          </a:prstGeom>
        </p:spPr>
      </p:pic>
      <p:pic>
        <p:nvPicPr>
          <p:cNvPr id="3" name="Picture 2" descr="A logo with a red and black triangle&#10;&#10;AI-generated content may be incorrect.">
            <a:extLst>
              <a:ext uri="{FF2B5EF4-FFF2-40B4-BE49-F238E27FC236}">
                <a16:creationId xmlns:a16="http://schemas.microsoft.com/office/drawing/2014/main" id="{4C03BA69-8A0F-E8F4-378A-0070403BDB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9" b="30365"/>
          <a:stretch>
            <a:fillRect/>
          </a:stretch>
        </p:blipFill>
        <p:spPr>
          <a:xfrm>
            <a:off x="189991" y="4956554"/>
            <a:ext cx="3334216" cy="9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9ABF53-513F-49F6-40A3-D6DECB598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19964"/>
              </p:ext>
            </p:extLst>
          </p:nvPr>
        </p:nvGraphicFramePr>
        <p:xfrm>
          <a:off x="609600" y="1535430"/>
          <a:ext cx="10972800" cy="378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552048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3558161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0646386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97108562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Use case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Best for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Limitation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50769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/>
                        <a:t>Copilot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Office productivity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Enterprise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Microsoft-only ecosystem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37569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/>
                        <a:t>Synthrio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Marketing personalization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Marketing teams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Lesser-known, niche tool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495952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/>
                        <a:t>Jasper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Content generation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Content teams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Cost, tone inconsistency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568974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/>
                        <a:t>ChatGPT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General AI assistant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R&amp;D, ops,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Needs prompt skill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72535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/>
                        <a:t>Fireflies.ai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Meeting transcription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Remote &amp; sales teams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Struggles with poor audio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884200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D32B714-3385-EE77-26EA-9D9D8E90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AI Tools &amp; How They Measure</a:t>
            </a:r>
          </a:p>
        </p:txBody>
      </p:sp>
    </p:spTree>
    <p:extLst>
      <p:ext uri="{BB962C8B-B14F-4D97-AF65-F5344CB8AC3E}">
        <p14:creationId xmlns:p14="http://schemas.microsoft.com/office/powerpoint/2010/main" val="3247173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73314-3942-A7FF-8695-00B4B55DF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95F1-6BF2-42D2-7457-252AFFAB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5853533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Deploy, Iterate &amp;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1B1A4-92BF-D172-70DD-19B7B03AD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270151" y="1627686"/>
            <a:ext cx="6172200" cy="3657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Deploy Prioritized AI Initiatives aligned with AI Mission and Value-Based Framework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Engage Champions for Training and Early Support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Define clear metrics for success and establish a process for continuous improvement.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Ensure there is a mechanism for reporting issues and gathering feedback.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1DB6A8-AA7D-E6F6-F5AE-4D504D3174D9}"/>
              </a:ext>
            </a:extLst>
          </p:cNvPr>
          <p:cNvGrpSpPr/>
          <p:nvPr/>
        </p:nvGrpSpPr>
        <p:grpSpPr>
          <a:xfrm>
            <a:off x="14478000" y="1416589"/>
            <a:ext cx="4786008" cy="4267200"/>
            <a:chOff x="7010400" y="838200"/>
            <a:chExt cx="4786008" cy="42672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2A444D-C182-8768-55AB-F1E4F9AF4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4408" y="838200"/>
              <a:ext cx="4357992" cy="42672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BC2D9C-4D8F-2ECF-9913-A1B618EAA223}"/>
                </a:ext>
              </a:extLst>
            </p:cNvPr>
            <p:cNvSpPr txBox="1"/>
            <p:nvPr/>
          </p:nvSpPr>
          <p:spPr>
            <a:xfrm>
              <a:off x="8809206" y="1657290"/>
              <a:ext cx="1188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DEPLOY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293042-0960-757D-8812-CB9FF9D4D709}"/>
                </a:ext>
              </a:extLst>
            </p:cNvPr>
            <p:cNvSpPr txBox="1"/>
            <p:nvPr/>
          </p:nvSpPr>
          <p:spPr>
            <a:xfrm>
              <a:off x="10591800" y="3733800"/>
              <a:ext cx="12046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ITERATE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FD4BB9-71B9-F051-3206-86051056BC22}"/>
                </a:ext>
              </a:extLst>
            </p:cNvPr>
            <p:cNvSpPr txBox="1"/>
            <p:nvPr/>
          </p:nvSpPr>
          <p:spPr>
            <a:xfrm>
              <a:off x="7010400" y="3733800"/>
              <a:ext cx="1439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MEASURE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3EA2423-C8D1-9F43-E25A-B242DDBB6D70}"/>
              </a:ext>
            </a:extLst>
          </p:cNvPr>
          <p:cNvSpPr txBox="1"/>
          <p:nvPr/>
        </p:nvSpPr>
        <p:spPr>
          <a:xfrm>
            <a:off x="885292" y="1127760"/>
            <a:ext cx="5120640" cy="10058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Deploy Prioritized AI Initiatives aligned with AI Mission and Value-Based Framework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EF5CE5-8628-68CB-0A10-F129205B0466}"/>
              </a:ext>
            </a:extLst>
          </p:cNvPr>
          <p:cNvSpPr txBox="1"/>
          <p:nvPr/>
        </p:nvSpPr>
        <p:spPr>
          <a:xfrm>
            <a:off x="885292" y="2372116"/>
            <a:ext cx="5120640" cy="1005840"/>
          </a:xfrm>
          <a:prstGeom prst="rect">
            <a:avLst/>
          </a:prstGeom>
          <a:noFill/>
          <a:ln w="57150">
            <a:solidFill>
              <a:srgbClr val="1C468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Engage Champions for Training and </a:t>
            </a:r>
          </a:p>
          <a:p>
            <a:pPr algn="ctr"/>
            <a:r>
              <a:rPr lang="en-US" dirty="0"/>
              <a:t>Early Support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9A3212-E21D-F831-2F6D-15C784795D01}"/>
              </a:ext>
            </a:extLst>
          </p:cNvPr>
          <p:cNvSpPr txBox="1"/>
          <p:nvPr/>
        </p:nvSpPr>
        <p:spPr>
          <a:xfrm>
            <a:off x="885292" y="3616472"/>
            <a:ext cx="5120640" cy="10058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Define clear metrics for success and establish a process for continuous improvement.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45676-CC46-FD74-437E-645BC5AACD78}"/>
              </a:ext>
            </a:extLst>
          </p:cNvPr>
          <p:cNvSpPr txBox="1"/>
          <p:nvPr/>
        </p:nvSpPr>
        <p:spPr>
          <a:xfrm>
            <a:off x="885292" y="4860829"/>
            <a:ext cx="5120640" cy="1005840"/>
          </a:xfrm>
          <a:prstGeom prst="rect">
            <a:avLst/>
          </a:prstGeom>
          <a:noFill/>
          <a:ln w="57150">
            <a:solidFill>
              <a:srgbClr val="1C468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Ensure there is a mechanism for reporting issues and gathering feedback.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CE6B3EC-657A-C0AE-6F62-D08C8B389270}"/>
              </a:ext>
            </a:extLst>
          </p:cNvPr>
          <p:cNvGrpSpPr/>
          <p:nvPr/>
        </p:nvGrpSpPr>
        <p:grpSpPr>
          <a:xfrm>
            <a:off x="6809834" y="1111407"/>
            <a:ext cx="4616194" cy="4390858"/>
            <a:chOff x="6608814" y="976659"/>
            <a:chExt cx="4616194" cy="439085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D03663C-68EA-C3CF-67F5-3040BB085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8814" y="976659"/>
              <a:ext cx="4616194" cy="4390858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225D999-015E-516E-7102-2B2D05A81872}"/>
                </a:ext>
              </a:extLst>
            </p:cNvPr>
            <p:cNvSpPr/>
            <p:nvPr/>
          </p:nvSpPr>
          <p:spPr>
            <a:xfrm rot="4247390">
              <a:off x="7228310" y="1437110"/>
              <a:ext cx="3266918" cy="3266918"/>
            </a:xfrm>
            <a:prstGeom prst="ellipse">
              <a:avLst/>
            </a:prstGeom>
            <a:gradFill flip="none" rotWithShape="1">
              <a:gsLst>
                <a:gs pos="50000">
                  <a:srgbClr val="188DCB"/>
                </a:gs>
                <a:gs pos="0">
                  <a:srgbClr val="1C468C"/>
                </a:gs>
                <a:gs pos="100000">
                  <a:srgbClr val="26B9DD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6BBE19A-7602-E4E6-7C17-F58DD00B2C66}"/>
              </a:ext>
            </a:extLst>
          </p:cNvPr>
          <p:cNvCxnSpPr>
            <a:cxnSpLocks/>
          </p:cNvCxnSpPr>
          <p:nvPr/>
        </p:nvCxnSpPr>
        <p:spPr>
          <a:xfrm>
            <a:off x="9067800" y="1488562"/>
            <a:ext cx="0" cy="3444240"/>
          </a:xfrm>
          <a:prstGeom prst="line">
            <a:avLst/>
          </a:prstGeom>
          <a:ln w="952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CC5A5F3-305D-B170-50A8-0F8110BB1744}"/>
              </a:ext>
            </a:extLst>
          </p:cNvPr>
          <p:cNvCxnSpPr>
            <a:cxnSpLocks/>
          </p:cNvCxnSpPr>
          <p:nvPr/>
        </p:nvCxnSpPr>
        <p:spPr>
          <a:xfrm flipH="1">
            <a:off x="7391400" y="3210682"/>
            <a:ext cx="3352800" cy="0"/>
          </a:xfrm>
          <a:prstGeom prst="line">
            <a:avLst/>
          </a:prstGeom>
          <a:ln w="952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CD9E17E-3EC6-12FF-08D3-4EF9C4DA4476}"/>
              </a:ext>
            </a:extLst>
          </p:cNvPr>
          <p:cNvSpPr txBox="1"/>
          <p:nvPr/>
        </p:nvSpPr>
        <p:spPr>
          <a:xfrm>
            <a:off x="7675036" y="3480866"/>
            <a:ext cx="128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CHECK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2F1BE4-1AFE-9784-256B-7B8610254588}"/>
              </a:ext>
            </a:extLst>
          </p:cNvPr>
          <p:cNvSpPr txBox="1"/>
          <p:nvPr/>
        </p:nvSpPr>
        <p:spPr>
          <a:xfrm>
            <a:off x="9361767" y="3480866"/>
            <a:ext cx="79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DF341D-B443-9844-2061-84B0DCCE51B9}"/>
              </a:ext>
            </a:extLst>
          </p:cNvPr>
          <p:cNvSpPr txBox="1"/>
          <p:nvPr/>
        </p:nvSpPr>
        <p:spPr>
          <a:xfrm>
            <a:off x="7950336" y="2478834"/>
            <a:ext cx="79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ACT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F29B94-8B0D-CD0C-7AAD-9495CA5D56AC}"/>
              </a:ext>
            </a:extLst>
          </p:cNvPr>
          <p:cNvSpPr txBox="1"/>
          <p:nvPr/>
        </p:nvSpPr>
        <p:spPr>
          <a:xfrm>
            <a:off x="9262209" y="2478834"/>
            <a:ext cx="99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09079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248B3-7E0E-4F8C-6739-B53FF7BD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A82E2C-1621-435E-94F1-EF75AE36A91A}"/>
              </a:ext>
            </a:extLst>
          </p:cNvPr>
          <p:cNvSpPr/>
          <p:nvPr/>
        </p:nvSpPr>
        <p:spPr>
          <a:xfrm>
            <a:off x="1447800" y="3581400"/>
            <a:ext cx="9525000" cy="2209800"/>
          </a:xfrm>
          <a:prstGeom prst="rect">
            <a:avLst/>
          </a:prstGeom>
          <a:gradFill flip="none" rotWithShape="1">
            <a:gsLst>
              <a:gs pos="50000">
                <a:srgbClr val="188DCB"/>
              </a:gs>
              <a:gs pos="0">
                <a:srgbClr val="1C468C"/>
              </a:gs>
              <a:gs pos="100000">
                <a:srgbClr val="26B9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6D98E-9230-9A31-13B6-CA1EB3088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Oversight – Governance, Risk &amp; Compliance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B888D-5E82-E4CA-B9BE-7078EA795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295400"/>
            <a:ext cx="9906000" cy="160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Implement or Incorporate AI Initiatives into Oversight &amp; Governance methodology.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Check &amp; Balance to ensure AI initiatives comply with policies and regulations.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Monitor for unintended consequences and adjust as necessary.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D0062B-94B4-87AB-2561-38700AED32A5}"/>
              </a:ext>
            </a:extLst>
          </p:cNvPr>
          <p:cNvSpPr txBox="1">
            <a:spLocks/>
          </p:cNvSpPr>
          <p:nvPr/>
        </p:nvSpPr>
        <p:spPr>
          <a:xfrm>
            <a:off x="2835902" y="4087120"/>
            <a:ext cx="7239000" cy="11533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New systems may conflict with existing internal policies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Disrupted or lost logs in migration process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Inherited or unaddressed bias in legacy models/data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41B20B-806D-3D18-B4B6-54164EE16FF8}"/>
              </a:ext>
            </a:extLst>
          </p:cNvPr>
          <p:cNvSpPr/>
          <p:nvPr/>
        </p:nvSpPr>
        <p:spPr>
          <a:xfrm>
            <a:off x="-228600" y="3355992"/>
            <a:ext cx="3971924" cy="45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DC1DAB-B134-C71D-EC1D-3158C53B21B6}"/>
              </a:ext>
            </a:extLst>
          </p:cNvPr>
          <p:cNvSpPr txBox="1">
            <a:spLocks/>
          </p:cNvSpPr>
          <p:nvPr/>
        </p:nvSpPr>
        <p:spPr>
          <a:xfrm>
            <a:off x="-228600" y="3296421"/>
            <a:ext cx="3971924" cy="4263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bg1"/>
                </a:solidFill>
              </a:rPr>
              <a:t>Potential Risks: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FC8CBD-E26D-A9E5-45B4-AEB184D3D6B5}"/>
              </a:ext>
            </a:extLst>
          </p:cNvPr>
          <p:cNvSpPr/>
          <p:nvPr/>
        </p:nvSpPr>
        <p:spPr>
          <a:xfrm>
            <a:off x="695324" y="3983312"/>
            <a:ext cx="1571182" cy="142688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Warning with solid fill">
            <a:extLst>
              <a:ext uri="{FF2B5EF4-FFF2-40B4-BE49-F238E27FC236}">
                <a16:creationId xmlns:a16="http://schemas.microsoft.com/office/drawing/2014/main" id="{AEBDF9EB-F4E2-813E-DE32-5B4D6D5FE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404" y="4035408"/>
            <a:ext cx="1205022" cy="120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1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7924B-CD7B-A18D-2CE2-5C2A41005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BA1D968-7F7C-3E4C-EF1C-F7A1F532F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68" y="1391506"/>
            <a:ext cx="4229924" cy="35317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83E714-A93D-EAE0-D0F6-8130C83B09E4}"/>
              </a:ext>
            </a:extLst>
          </p:cNvPr>
          <p:cNvSpPr/>
          <p:nvPr/>
        </p:nvSpPr>
        <p:spPr>
          <a:xfrm>
            <a:off x="12676142" y="2286000"/>
            <a:ext cx="5156672" cy="2383765"/>
          </a:xfrm>
          <a:prstGeom prst="rect">
            <a:avLst/>
          </a:prstGeom>
          <a:gradFill flip="none" rotWithShape="1">
            <a:gsLst>
              <a:gs pos="50000">
                <a:srgbClr val="188DCB"/>
              </a:gs>
              <a:gs pos="0">
                <a:srgbClr val="1C468C"/>
              </a:gs>
              <a:gs pos="100000">
                <a:srgbClr val="26B9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BEAA3-954E-B25A-BD5F-3B7EB771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08" y="288644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AI Feels Different. And the Same.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DEA1F-5FF3-AD3A-4505-9870FCE01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-1143000"/>
            <a:ext cx="104394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Where AI is different: </a:t>
            </a:r>
          </a:p>
          <a:p>
            <a:r>
              <a:rPr lang="en-US" sz="2000" dirty="0"/>
              <a:t>AI is currently the fastest growing technology in the world; it has vast potential capabilities (good or evil) and is technically complicated.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401393-F35B-3B29-12EE-C2EA75D39751}"/>
              </a:ext>
            </a:extLst>
          </p:cNvPr>
          <p:cNvSpPr txBox="1">
            <a:spLocks/>
          </p:cNvSpPr>
          <p:nvPr/>
        </p:nvSpPr>
        <p:spPr>
          <a:xfrm>
            <a:off x="228600" y="7391400"/>
            <a:ext cx="10439400" cy="99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Where AI is the same: </a:t>
            </a:r>
          </a:p>
          <a:p>
            <a:r>
              <a:rPr lang="en-US" sz="2000" dirty="0"/>
              <a:t>AI is still a tool like any other tool. It must create value, solve business problems and generate effective ROI.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FA2503-8D60-573F-D1FC-F3A546B26A84}"/>
              </a:ext>
            </a:extLst>
          </p:cNvPr>
          <p:cNvSpPr/>
          <p:nvPr/>
        </p:nvSpPr>
        <p:spPr>
          <a:xfrm>
            <a:off x="18135600" y="1465931"/>
            <a:ext cx="5156672" cy="627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Where AI is The Same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F22E3F-3973-B9FF-4A18-B625F187C58B}"/>
              </a:ext>
            </a:extLst>
          </p:cNvPr>
          <p:cNvSpPr/>
          <p:nvPr/>
        </p:nvSpPr>
        <p:spPr>
          <a:xfrm>
            <a:off x="18131028" y="2286000"/>
            <a:ext cx="5156672" cy="2383765"/>
          </a:xfrm>
          <a:prstGeom prst="rect">
            <a:avLst/>
          </a:prstGeom>
          <a:gradFill flip="none" rotWithShape="1">
            <a:gsLst>
              <a:gs pos="50000">
                <a:srgbClr val="188DCB"/>
              </a:gs>
              <a:gs pos="0">
                <a:srgbClr val="1C468C"/>
              </a:gs>
              <a:gs pos="100000">
                <a:srgbClr val="26B9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91867E-025A-C936-CD3F-B8912DA55A34}"/>
              </a:ext>
            </a:extLst>
          </p:cNvPr>
          <p:cNvSpPr txBox="1"/>
          <p:nvPr/>
        </p:nvSpPr>
        <p:spPr>
          <a:xfrm>
            <a:off x="18359193" y="2970051"/>
            <a:ext cx="4574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AI is still a tool like any other tool. It must create value, solve business problems and generate effective ROI.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4D4ED1-CE76-9CCD-E4F7-90CA607A20D7}"/>
              </a:ext>
            </a:extLst>
          </p:cNvPr>
          <p:cNvSpPr txBox="1"/>
          <p:nvPr/>
        </p:nvSpPr>
        <p:spPr>
          <a:xfrm>
            <a:off x="793514" y="5241178"/>
            <a:ext cx="10611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That’s why it’s critical to approach AI with the same mindset as any other tool—</a:t>
            </a:r>
            <a:r>
              <a:rPr lang="en-US" sz="2000" b="1" dirty="0"/>
              <a:t>understand its purpose, align it with real needs, and apply it with clear intent and oversight.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EFDF5E-EF39-EA46-BDA8-11A2FE709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261" y="878456"/>
            <a:ext cx="1964811" cy="397055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AACE53D-263C-4959-4350-EDCE4F48B980}"/>
              </a:ext>
            </a:extLst>
          </p:cNvPr>
          <p:cNvGrpSpPr/>
          <p:nvPr/>
        </p:nvGrpSpPr>
        <p:grpSpPr>
          <a:xfrm>
            <a:off x="2919994" y="1781300"/>
            <a:ext cx="2843774" cy="2517431"/>
            <a:chOff x="3099826" y="1825969"/>
            <a:chExt cx="2843774" cy="25174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9FE11C-6041-6943-444C-5CA14BDECCB5}"/>
                </a:ext>
              </a:extLst>
            </p:cNvPr>
            <p:cNvSpPr txBox="1"/>
            <p:nvPr/>
          </p:nvSpPr>
          <p:spPr>
            <a:xfrm>
              <a:off x="3099826" y="2589074"/>
              <a:ext cx="28437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AI is currently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the fastest growing technology in the world;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/>
                <a:t>it has vast potential capabilities (good or evil) and is technically complicated.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A5E0A8-1B15-A24B-E7C8-F40B65251134}"/>
                </a:ext>
              </a:extLst>
            </p:cNvPr>
            <p:cNvSpPr txBox="1"/>
            <p:nvPr/>
          </p:nvSpPr>
          <p:spPr>
            <a:xfrm>
              <a:off x="3099826" y="1825969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WHERE AI</a:t>
              </a:r>
            </a:p>
            <a:p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IS DIFFERENT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AB5F89-81C6-092D-59A1-F3948EC68517}"/>
              </a:ext>
            </a:extLst>
          </p:cNvPr>
          <p:cNvGrpSpPr/>
          <p:nvPr/>
        </p:nvGrpSpPr>
        <p:grpSpPr>
          <a:xfrm>
            <a:off x="6771654" y="1781300"/>
            <a:ext cx="2507858" cy="2517431"/>
            <a:chOff x="6567982" y="1825969"/>
            <a:chExt cx="2507858" cy="25174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B46D8A-0413-EEA5-47FF-B73E88FF81C0}"/>
                </a:ext>
              </a:extLst>
            </p:cNvPr>
            <p:cNvSpPr txBox="1"/>
            <p:nvPr/>
          </p:nvSpPr>
          <p:spPr>
            <a:xfrm>
              <a:off x="6567982" y="2589074"/>
              <a:ext cx="250785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AI is still </a:t>
              </a:r>
              <a:r>
                <a:rPr lang="en-US" b="1" dirty="0">
                  <a:solidFill>
                    <a:srgbClr val="FF0000"/>
                  </a:solidFill>
                </a:rPr>
                <a:t>a tool like 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any other tool. </a:t>
              </a:r>
              <a:r>
                <a:rPr lang="en-US" dirty="0"/>
                <a:t>It </a:t>
              </a:r>
            </a:p>
            <a:p>
              <a:r>
                <a:rPr lang="en-US" dirty="0"/>
                <a:t>must create value, solve business problems and generate effective ROI.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B73195-CD27-0F1E-7D81-42FEC526A93B}"/>
                </a:ext>
              </a:extLst>
            </p:cNvPr>
            <p:cNvSpPr txBox="1"/>
            <p:nvPr/>
          </p:nvSpPr>
          <p:spPr>
            <a:xfrm>
              <a:off x="6567982" y="1825969"/>
              <a:ext cx="23622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WHERE AI</a:t>
              </a:r>
            </a:p>
            <a:p>
              <a:r>
                <a:rPr lang="en-US" sz="2000" b="1" dirty="0">
                  <a:solidFill>
                    <a:srgbClr val="FF0000"/>
                  </a:solidFill>
                </a:rPr>
                <a:t>IS THE SAME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48428E7-946A-E56F-659D-464A88BCA423}"/>
              </a:ext>
            </a:extLst>
          </p:cNvPr>
          <p:cNvSpPr/>
          <p:nvPr/>
        </p:nvSpPr>
        <p:spPr>
          <a:xfrm>
            <a:off x="6066094" y="1173115"/>
            <a:ext cx="91323" cy="3733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00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0DF6A-7868-ABDE-602E-E233084AC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24BC12-CD52-30D6-EE24-EBD4A50D1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4067" y="2057400"/>
            <a:ext cx="3385642" cy="4121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D3C85B-65EA-C9E6-DDF2-E46F66D1E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Wake up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30AC6-0B56-D9F5-B107-01C61EB8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10439400" cy="30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Statement from a client that sums up the decision every business must make: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9F8A34-96E5-0E0C-E8FF-3519EF79B748}"/>
              </a:ext>
            </a:extLst>
          </p:cNvPr>
          <p:cNvGrpSpPr/>
          <p:nvPr/>
        </p:nvGrpSpPr>
        <p:grpSpPr>
          <a:xfrm>
            <a:off x="4321820" y="2057400"/>
            <a:ext cx="7239000" cy="3439778"/>
            <a:chOff x="3892296" y="2084926"/>
            <a:chExt cx="7239000" cy="343977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D0153F-9347-0FB6-C4E1-2A5E69060ED0}"/>
                </a:ext>
              </a:extLst>
            </p:cNvPr>
            <p:cNvSpPr/>
            <p:nvPr/>
          </p:nvSpPr>
          <p:spPr>
            <a:xfrm>
              <a:off x="3892296" y="2385455"/>
              <a:ext cx="7239000" cy="2741619"/>
            </a:xfrm>
            <a:custGeom>
              <a:avLst/>
              <a:gdLst>
                <a:gd name="connsiteX0" fmla="*/ 0 w 7239000"/>
                <a:gd name="connsiteY0" fmla="*/ 0 h 2741619"/>
                <a:gd name="connsiteX1" fmla="*/ 7239000 w 7239000"/>
                <a:gd name="connsiteY1" fmla="*/ 0 h 2741619"/>
                <a:gd name="connsiteX2" fmla="*/ 7239000 w 7239000"/>
                <a:gd name="connsiteY2" fmla="*/ 2741619 h 2741619"/>
                <a:gd name="connsiteX3" fmla="*/ 0 w 7239000"/>
                <a:gd name="connsiteY3" fmla="*/ 2741619 h 2741619"/>
                <a:gd name="connsiteX4" fmla="*/ 0 w 7239000"/>
                <a:gd name="connsiteY4" fmla="*/ 0 h 274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0" h="2741619" extrusionOk="0">
                  <a:moveTo>
                    <a:pt x="0" y="0"/>
                  </a:moveTo>
                  <a:cubicBezTo>
                    <a:pt x="899122" y="118645"/>
                    <a:pt x="5732177" y="116012"/>
                    <a:pt x="7239000" y="0"/>
                  </a:cubicBezTo>
                  <a:cubicBezTo>
                    <a:pt x="7106118" y="1194922"/>
                    <a:pt x="7323951" y="2213738"/>
                    <a:pt x="7239000" y="2741619"/>
                  </a:cubicBezTo>
                  <a:cubicBezTo>
                    <a:pt x="3671081" y="2876219"/>
                    <a:pt x="2303451" y="2584423"/>
                    <a:pt x="0" y="2741619"/>
                  </a:cubicBezTo>
                  <a:cubicBezTo>
                    <a:pt x="-20187" y="2297474"/>
                    <a:pt x="-152480" y="325925"/>
                    <a:pt x="0" y="0"/>
                  </a:cubicBezTo>
                  <a:close/>
                </a:path>
              </a:pathLst>
            </a:custGeom>
            <a:noFill/>
            <a:ln w="63500">
              <a:solidFill>
                <a:schemeClr val="tx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6F316D-0D2A-F294-1C9D-198105C66D34}"/>
                </a:ext>
              </a:extLst>
            </p:cNvPr>
            <p:cNvSpPr txBox="1"/>
            <p:nvPr/>
          </p:nvSpPr>
          <p:spPr>
            <a:xfrm>
              <a:off x="4187193" y="2917033"/>
              <a:ext cx="6539012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3600" dirty="0"/>
                <a:t>We don’t need to be the first, however, we </a:t>
              </a:r>
              <a:r>
                <a:rPr lang="en-US" sz="3600" b="1" dirty="0">
                  <a:solidFill>
                    <a:srgbClr val="04233F"/>
                  </a:solidFill>
                </a:rPr>
                <a:t>Definitely</a:t>
              </a:r>
              <a:r>
                <a:rPr lang="en-US" sz="3600" dirty="0"/>
                <a:t> do not want to be the last to adopt AI.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15334E-6372-CE00-4FC5-36A1C167DBCF}"/>
                </a:ext>
              </a:extLst>
            </p:cNvPr>
            <p:cNvSpPr/>
            <p:nvPr/>
          </p:nvSpPr>
          <p:spPr>
            <a:xfrm>
              <a:off x="9957606" y="4912104"/>
              <a:ext cx="966486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237568E6-B721-1F5E-4FF8-5BF5988EE4E5}"/>
                </a:ext>
              </a:extLst>
            </p:cNvPr>
            <p:cNvSpPr/>
            <p:nvPr/>
          </p:nvSpPr>
          <p:spPr>
            <a:xfrm rot="10800000">
              <a:off x="10143301" y="5009206"/>
              <a:ext cx="595096" cy="515498"/>
            </a:xfrm>
            <a:custGeom>
              <a:avLst/>
              <a:gdLst>
                <a:gd name="connsiteX0" fmla="*/ 871612 w 968229"/>
                <a:gd name="connsiteY0" fmla="*/ 0 h 838721"/>
                <a:gd name="connsiteX1" fmla="*/ 968229 w 968229"/>
                <a:gd name="connsiteY1" fmla="*/ 182957 h 838721"/>
                <a:gd name="connsiteX2" fmla="*/ 804802 w 968229"/>
                <a:gd name="connsiteY2" fmla="*/ 293450 h 838721"/>
                <a:gd name="connsiteX3" fmla="*/ 754438 w 968229"/>
                <a:gd name="connsiteY3" fmla="*/ 423472 h 838721"/>
                <a:gd name="connsiteX4" fmla="*/ 968229 w 968229"/>
                <a:gd name="connsiteY4" fmla="*/ 423472 h 838721"/>
                <a:gd name="connsiteX5" fmla="*/ 968229 w 968229"/>
                <a:gd name="connsiteY5" fmla="*/ 838721 h 838721"/>
                <a:gd name="connsiteX6" fmla="*/ 521117 w 968229"/>
                <a:gd name="connsiteY6" fmla="*/ 838721 h 838721"/>
                <a:gd name="connsiteX7" fmla="*/ 521117 w 968229"/>
                <a:gd name="connsiteY7" fmla="*/ 494393 h 838721"/>
                <a:gd name="connsiteX8" fmla="*/ 600261 w 968229"/>
                <a:gd name="connsiteY8" fmla="*/ 194263 h 838721"/>
                <a:gd name="connsiteX9" fmla="*/ 871612 w 968229"/>
                <a:gd name="connsiteY9" fmla="*/ 0 h 838721"/>
                <a:gd name="connsiteX10" fmla="*/ 350495 w 968229"/>
                <a:gd name="connsiteY10" fmla="*/ 0 h 838721"/>
                <a:gd name="connsiteX11" fmla="*/ 447112 w 968229"/>
                <a:gd name="connsiteY11" fmla="*/ 182957 h 838721"/>
                <a:gd name="connsiteX12" fmla="*/ 283685 w 968229"/>
                <a:gd name="connsiteY12" fmla="*/ 293450 h 838721"/>
                <a:gd name="connsiteX13" fmla="*/ 233321 w 968229"/>
                <a:gd name="connsiteY13" fmla="*/ 423472 h 838721"/>
                <a:gd name="connsiteX14" fmla="*/ 447112 w 968229"/>
                <a:gd name="connsiteY14" fmla="*/ 423472 h 838721"/>
                <a:gd name="connsiteX15" fmla="*/ 447112 w 968229"/>
                <a:gd name="connsiteY15" fmla="*/ 838721 h 838721"/>
                <a:gd name="connsiteX16" fmla="*/ 0 w 968229"/>
                <a:gd name="connsiteY16" fmla="*/ 838721 h 838721"/>
                <a:gd name="connsiteX17" fmla="*/ 0 w 968229"/>
                <a:gd name="connsiteY17" fmla="*/ 494393 h 838721"/>
                <a:gd name="connsiteX18" fmla="*/ 79144 w 968229"/>
                <a:gd name="connsiteY18" fmla="*/ 194263 h 838721"/>
                <a:gd name="connsiteX19" fmla="*/ 350495 w 968229"/>
                <a:gd name="connsiteY19" fmla="*/ 0 h 83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8229" h="838721">
                  <a:moveTo>
                    <a:pt x="871612" y="0"/>
                  </a:moveTo>
                  <a:lnTo>
                    <a:pt x="968229" y="182957"/>
                  </a:lnTo>
                  <a:cubicBezTo>
                    <a:pt x="889428" y="219959"/>
                    <a:pt x="834952" y="256790"/>
                    <a:pt x="804802" y="293450"/>
                  </a:cubicBezTo>
                  <a:cubicBezTo>
                    <a:pt x="774652" y="330110"/>
                    <a:pt x="757864" y="373450"/>
                    <a:pt x="754438" y="423472"/>
                  </a:cubicBezTo>
                  <a:lnTo>
                    <a:pt x="968229" y="423472"/>
                  </a:lnTo>
                  <a:lnTo>
                    <a:pt x="968229" y="838721"/>
                  </a:lnTo>
                  <a:lnTo>
                    <a:pt x="521117" y="838721"/>
                  </a:lnTo>
                  <a:lnTo>
                    <a:pt x="521117" y="494393"/>
                  </a:lnTo>
                  <a:cubicBezTo>
                    <a:pt x="521117" y="367626"/>
                    <a:pt x="547499" y="267583"/>
                    <a:pt x="600261" y="194263"/>
                  </a:cubicBezTo>
                  <a:cubicBezTo>
                    <a:pt x="653024" y="120943"/>
                    <a:pt x="743474" y="56189"/>
                    <a:pt x="871612" y="0"/>
                  </a:cubicBezTo>
                  <a:close/>
                  <a:moveTo>
                    <a:pt x="350495" y="0"/>
                  </a:moveTo>
                  <a:lnTo>
                    <a:pt x="447112" y="182957"/>
                  </a:lnTo>
                  <a:cubicBezTo>
                    <a:pt x="368311" y="219959"/>
                    <a:pt x="313835" y="256790"/>
                    <a:pt x="283685" y="293450"/>
                  </a:cubicBezTo>
                  <a:cubicBezTo>
                    <a:pt x="253535" y="330110"/>
                    <a:pt x="236747" y="373450"/>
                    <a:pt x="233321" y="423472"/>
                  </a:cubicBezTo>
                  <a:lnTo>
                    <a:pt x="447112" y="423472"/>
                  </a:lnTo>
                  <a:lnTo>
                    <a:pt x="447112" y="838721"/>
                  </a:lnTo>
                  <a:lnTo>
                    <a:pt x="0" y="838721"/>
                  </a:lnTo>
                  <a:lnTo>
                    <a:pt x="0" y="494393"/>
                  </a:lnTo>
                  <a:cubicBezTo>
                    <a:pt x="0" y="367626"/>
                    <a:pt x="26381" y="267583"/>
                    <a:pt x="79144" y="194263"/>
                  </a:cubicBezTo>
                  <a:cubicBezTo>
                    <a:pt x="131907" y="120943"/>
                    <a:pt x="222357" y="56189"/>
                    <a:pt x="350495" y="0"/>
                  </a:cubicBezTo>
                  <a:close/>
                </a:path>
              </a:pathLst>
            </a:custGeom>
            <a:solidFill>
              <a:srgbClr val="188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3429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75BBA1-76F0-450A-CD78-873C2C6B7611}"/>
                </a:ext>
              </a:extLst>
            </p:cNvPr>
            <p:cNvSpPr/>
            <p:nvPr/>
          </p:nvSpPr>
          <p:spPr>
            <a:xfrm rot="10800000">
              <a:off x="4354299" y="2234325"/>
              <a:ext cx="909597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15" name="Freeform: Shape 6">
              <a:extLst>
                <a:ext uri="{FF2B5EF4-FFF2-40B4-BE49-F238E27FC236}">
                  <a16:creationId xmlns:a16="http://schemas.microsoft.com/office/drawing/2014/main" id="{544C9930-45A8-5F6C-977C-EEE89E4B53A4}"/>
                </a:ext>
              </a:extLst>
            </p:cNvPr>
            <p:cNvSpPr/>
            <p:nvPr/>
          </p:nvSpPr>
          <p:spPr>
            <a:xfrm>
              <a:off x="4511549" y="2084926"/>
              <a:ext cx="595096" cy="515498"/>
            </a:xfrm>
            <a:custGeom>
              <a:avLst/>
              <a:gdLst>
                <a:gd name="connsiteX0" fmla="*/ 871612 w 968229"/>
                <a:gd name="connsiteY0" fmla="*/ 0 h 838721"/>
                <a:gd name="connsiteX1" fmla="*/ 968229 w 968229"/>
                <a:gd name="connsiteY1" fmla="*/ 182957 h 838721"/>
                <a:gd name="connsiteX2" fmla="*/ 804802 w 968229"/>
                <a:gd name="connsiteY2" fmla="*/ 293450 h 838721"/>
                <a:gd name="connsiteX3" fmla="*/ 754438 w 968229"/>
                <a:gd name="connsiteY3" fmla="*/ 423472 h 838721"/>
                <a:gd name="connsiteX4" fmla="*/ 968229 w 968229"/>
                <a:gd name="connsiteY4" fmla="*/ 423472 h 838721"/>
                <a:gd name="connsiteX5" fmla="*/ 968229 w 968229"/>
                <a:gd name="connsiteY5" fmla="*/ 838721 h 838721"/>
                <a:gd name="connsiteX6" fmla="*/ 521117 w 968229"/>
                <a:gd name="connsiteY6" fmla="*/ 838721 h 838721"/>
                <a:gd name="connsiteX7" fmla="*/ 521117 w 968229"/>
                <a:gd name="connsiteY7" fmla="*/ 494393 h 838721"/>
                <a:gd name="connsiteX8" fmla="*/ 600261 w 968229"/>
                <a:gd name="connsiteY8" fmla="*/ 194263 h 838721"/>
                <a:gd name="connsiteX9" fmla="*/ 871612 w 968229"/>
                <a:gd name="connsiteY9" fmla="*/ 0 h 838721"/>
                <a:gd name="connsiteX10" fmla="*/ 350495 w 968229"/>
                <a:gd name="connsiteY10" fmla="*/ 0 h 838721"/>
                <a:gd name="connsiteX11" fmla="*/ 447112 w 968229"/>
                <a:gd name="connsiteY11" fmla="*/ 182957 h 838721"/>
                <a:gd name="connsiteX12" fmla="*/ 283685 w 968229"/>
                <a:gd name="connsiteY12" fmla="*/ 293450 h 838721"/>
                <a:gd name="connsiteX13" fmla="*/ 233321 w 968229"/>
                <a:gd name="connsiteY13" fmla="*/ 423472 h 838721"/>
                <a:gd name="connsiteX14" fmla="*/ 447112 w 968229"/>
                <a:gd name="connsiteY14" fmla="*/ 423472 h 838721"/>
                <a:gd name="connsiteX15" fmla="*/ 447112 w 968229"/>
                <a:gd name="connsiteY15" fmla="*/ 838721 h 838721"/>
                <a:gd name="connsiteX16" fmla="*/ 0 w 968229"/>
                <a:gd name="connsiteY16" fmla="*/ 838721 h 838721"/>
                <a:gd name="connsiteX17" fmla="*/ 0 w 968229"/>
                <a:gd name="connsiteY17" fmla="*/ 494393 h 838721"/>
                <a:gd name="connsiteX18" fmla="*/ 79144 w 968229"/>
                <a:gd name="connsiteY18" fmla="*/ 194263 h 838721"/>
                <a:gd name="connsiteX19" fmla="*/ 350495 w 968229"/>
                <a:gd name="connsiteY19" fmla="*/ 0 h 83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8229" h="838721">
                  <a:moveTo>
                    <a:pt x="871612" y="0"/>
                  </a:moveTo>
                  <a:lnTo>
                    <a:pt x="968229" y="182957"/>
                  </a:lnTo>
                  <a:cubicBezTo>
                    <a:pt x="889428" y="219959"/>
                    <a:pt x="834952" y="256790"/>
                    <a:pt x="804802" y="293450"/>
                  </a:cubicBezTo>
                  <a:cubicBezTo>
                    <a:pt x="774652" y="330110"/>
                    <a:pt x="757864" y="373450"/>
                    <a:pt x="754438" y="423472"/>
                  </a:cubicBezTo>
                  <a:lnTo>
                    <a:pt x="968229" y="423472"/>
                  </a:lnTo>
                  <a:lnTo>
                    <a:pt x="968229" y="838721"/>
                  </a:lnTo>
                  <a:lnTo>
                    <a:pt x="521117" y="838721"/>
                  </a:lnTo>
                  <a:lnTo>
                    <a:pt x="521117" y="494393"/>
                  </a:lnTo>
                  <a:cubicBezTo>
                    <a:pt x="521117" y="367626"/>
                    <a:pt x="547499" y="267583"/>
                    <a:pt x="600261" y="194263"/>
                  </a:cubicBezTo>
                  <a:cubicBezTo>
                    <a:pt x="653024" y="120943"/>
                    <a:pt x="743474" y="56189"/>
                    <a:pt x="871612" y="0"/>
                  </a:cubicBezTo>
                  <a:close/>
                  <a:moveTo>
                    <a:pt x="350495" y="0"/>
                  </a:moveTo>
                  <a:lnTo>
                    <a:pt x="447112" y="182957"/>
                  </a:lnTo>
                  <a:cubicBezTo>
                    <a:pt x="368311" y="219959"/>
                    <a:pt x="313835" y="256790"/>
                    <a:pt x="283685" y="293450"/>
                  </a:cubicBezTo>
                  <a:cubicBezTo>
                    <a:pt x="253535" y="330110"/>
                    <a:pt x="236747" y="373450"/>
                    <a:pt x="233321" y="423472"/>
                  </a:cubicBezTo>
                  <a:lnTo>
                    <a:pt x="447112" y="423472"/>
                  </a:lnTo>
                  <a:lnTo>
                    <a:pt x="447112" y="838721"/>
                  </a:lnTo>
                  <a:lnTo>
                    <a:pt x="0" y="838721"/>
                  </a:lnTo>
                  <a:lnTo>
                    <a:pt x="0" y="494393"/>
                  </a:lnTo>
                  <a:cubicBezTo>
                    <a:pt x="0" y="367626"/>
                    <a:pt x="26381" y="267583"/>
                    <a:pt x="79144" y="194263"/>
                  </a:cubicBezTo>
                  <a:cubicBezTo>
                    <a:pt x="131907" y="120943"/>
                    <a:pt x="222357" y="56189"/>
                    <a:pt x="350495" y="0"/>
                  </a:cubicBezTo>
                  <a:close/>
                </a:path>
              </a:pathLst>
            </a:custGeom>
            <a:solidFill>
              <a:srgbClr val="188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3429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282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922092-1DC6-C7FD-0343-E485EFBB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9400"/>
            <a:ext cx="10972800" cy="6096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Thanks For Participating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694C69-39BC-B894-97F5-3FB49166CA93}"/>
              </a:ext>
            </a:extLst>
          </p:cNvPr>
          <p:cNvSpPr txBox="1">
            <a:spLocks/>
          </p:cNvSpPr>
          <p:nvPr/>
        </p:nvSpPr>
        <p:spPr>
          <a:xfrm>
            <a:off x="457200" y="4267200"/>
            <a:ext cx="5257800" cy="7626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To Book a Free AI Discovery Call and for more AI Resources Visit: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3074A9"/>
                </a:solidFill>
              </a:rPr>
              <a:t>Mytech.com/ai-resources/</a:t>
            </a:r>
          </a:p>
        </p:txBody>
      </p:sp>
      <p:pic>
        <p:nvPicPr>
          <p:cNvPr id="11" name="Picture 10" descr="A black and blue logo&#10;&#10;AI-generated content may be incorrect.">
            <a:extLst>
              <a:ext uri="{FF2B5EF4-FFF2-40B4-BE49-F238E27FC236}">
                <a16:creationId xmlns:a16="http://schemas.microsoft.com/office/drawing/2014/main" id="{29372AA3-F5BB-D19E-ED92-B6943CB7B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6267450" cy="2415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88DDBD-D540-B8AE-99B2-8EF0AC540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6554">
            <a:off x="7093951" y="419100"/>
            <a:ext cx="416284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63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9714" y="353160"/>
            <a:ext cx="7091300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Submit session feedback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1ED5DB1-2944-3749-8E9B-CD9118665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48" y="2725526"/>
            <a:ext cx="4439104" cy="2863218"/>
          </a:xfrm>
          <a:prstGeom prst="rect">
            <a:avLst/>
          </a:prstGeom>
        </p:spPr>
      </p:pic>
      <p:pic>
        <p:nvPicPr>
          <p:cNvPr id="3" name="Picture 2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E2B3B0C8-8ED1-0582-BD3A-D865F027F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895600"/>
            <a:ext cx="2631923" cy="2534445"/>
          </a:xfrm>
          <a:prstGeom prst="rect">
            <a:avLst/>
          </a:prstGeom>
        </p:spPr>
      </p:pic>
      <p:pic>
        <p:nvPicPr>
          <p:cNvPr id="2" name="Picture 1" descr="A black and blue logo">
            <a:extLst>
              <a:ext uri="{FF2B5EF4-FFF2-40B4-BE49-F238E27FC236}">
                <a16:creationId xmlns:a16="http://schemas.microsoft.com/office/drawing/2014/main" id="{95E1359B-D76D-9A9E-8447-F4F8B4A5D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18" y="-172686"/>
            <a:ext cx="6634163" cy="2556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F2E5B-BF17-1ABB-3F1B-79F0D35873BE}"/>
              </a:ext>
            </a:extLst>
          </p:cNvPr>
          <p:cNvSpPr txBox="1"/>
          <p:nvPr/>
        </p:nvSpPr>
        <p:spPr>
          <a:xfrm>
            <a:off x="7048499" y="2547087"/>
            <a:ext cx="347012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Submit session feedback</a:t>
            </a:r>
          </a:p>
        </p:txBody>
      </p:sp>
    </p:spTree>
    <p:extLst>
      <p:ext uri="{BB962C8B-B14F-4D97-AF65-F5344CB8AC3E}">
        <p14:creationId xmlns:p14="http://schemas.microsoft.com/office/powerpoint/2010/main" val="143363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43534-7E43-6498-B450-0AC42B8D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i="1" dirty="0">
                <a:solidFill>
                  <a:srgbClr val="0070C0"/>
                </a:solidFill>
              </a:rPr>
              <a:t>“The one who becomes the leader </a:t>
            </a:r>
            <a:r>
              <a:rPr lang="en-US" sz="4800" i="1">
                <a:solidFill>
                  <a:srgbClr val="0070C0"/>
                </a:solidFill>
              </a:rPr>
              <a:t>in [AI</a:t>
            </a:r>
            <a:r>
              <a:rPr lang="en-US" sz="4800" i="1" dirty="0">
                <a:solidFill>
                  <a:srgbClr val="0070C0"/>
                </a:solidFill>
              </a:rPr>
              <a:t>]</a:t>
            </a:r>
            <a:r>
              <a:rPr lang="en-US" sz="4800" i="1">
                <a:solidFill>
                  <a:srgbClr val="0070C0"/>
                </a:solidFill>
              </a:rPr>
              <a:t> </a:t>
            </a:r>
            <a:r>
              <a:rPr lang="en-US" sz="4800" i="1" dirty="0">
                <a:solidFill>
                  <a:srgbClr val="0070C0"/>
                </a:solidFill>
              </a:rPr>
              <a:t>will be the ruler of the world” 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Vladimir Putin</a:t>
            </a:r>
          </a:p>
          <a:p>
            <a:pPr marL="0" indent="0">
              <a:buNone/>
            </a:pPr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90367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C950-6ED7-E86A-BA23-48DB5546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Global AI Resource Dependency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A0ED31-D764-3FD5-2D0B-2A7163301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95400"/>
            <a:ext cx="6212542" cy="3352800"/>
          </a:xfrm>
          <a:prstGeom prst="rect">
            <a:avLst/>
          </a:prstGeom>
        </p:spPr>
      </p:pic>
      <p:pic>
        <p:nvPicPr>
          <p:cNvPr id="9" name="Picture 8" descr="Energy capacity by region in GW&#10;">
            <a:extLst>
              <a:ext uri="{FF2B5EF4-FFF2-40B4-BE49-F238E27FC236}">
                <a16:creationId xmlns:a16="http://schemas.microsoft.com/office/drawing/2014/main" id="{48D152F7-A2A6-E8B2-7F84-C28C86C79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19400"/>
            <a:ext cx="6019800" cy="3149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A8D8F4-90E3-697C-709A-9683DEAAF478}"/>
              </a:ext>
            </a:extLst>
          </p:cNvPr>
          <p:cNvSpPr txBox="1"/>
          <p:nvPr/>
        </p:nvSpPr>
        <p:spPr>
          <a:xfrm>
            <a:off x="238125" y="6382009"/>
            <a:ext cx="508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 Nina Schick: </a:t>
            </a:r>
            <a:r>
              <a:rPr lang="en-US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</a:t>
            </a:r>
            <a:r>
              <a:rPr lang="en-US" b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ninaschick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E8DC8F-3644-5060-7161-1AACEB769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148" y="1647292"/>
            <a:ext cx="6429829" cy="35634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EC3031-6BCB-E3AA-2359-B8760DE27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1244895"/>
            <a:ext cx="946091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141B9-008E-4A83-B194-FE79CF562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/>
          <a:lstStyle/>
          <a:p>
            <a:r>
              <a:rPr lang="en-US" sz="4000" dirty="0">
                <a:solidFill>
                  <a:srgbClr val="0070C0"/>
                </a:solidFill>
              </a:rPr>
              <a:t>White House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America’s AI Action Plan | July 2025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B070-6E69-6799-F9AF-90B01E93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2667000"/>
            <a:ext cx="110871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 industrial revolution, an information revolution, and a renaissance-all at once. This is the potential that AI presents. The opportunity that stands before us is both inspiring and humbling. </a:t>
            </a:r>
            <a:r>
              <a:rPr lang="en-US" sz="2400" b="1" i="1" dirty="0"/>
              <a:t>And it is ours to seize, or to lose. </a:t>
            </a:r>
          </a:p>
        </p:txBody>
      </p:sp>
    </p:spTree>
    <p:extLst>
      <p:ext uri="{BB962C8B-B14F-4D97-AF65-F5344CB8AC3E}">
        <p14:creationId xmlns:p14="http://schemas.microsoft.com/office/powerpoint/2010/main" val="280362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6DAA7-3015-F50A-C77A-665B16CAD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10972800" cy="4068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If that is the potential and impact of AI for our Society…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sz="3600" b="1" i="1" dirty="0"/>
              <a:t>What does it mean for your </a:t>
            </a:r>
            <a:r>
              <a:rPr lang="en-US" sz="3600" b="1" i="1" u="sng" dirty="0"/>
              <a:t>Business</a:t>
            </a:r>
            <a:r>
              <a:rPr lang="en-US" sz="3600" b="1" i="1" dirty="0"/>
              <a:t>?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66514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15F04-52AC-DB96-4FF3-0C36FAD73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AI is Merely a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0FD6B-D9F8-53A4-1EED-1EE8FAE9F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7775"/>
            <a:ext cx="10972800" cy="99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The approach to leveraging AI should be the same as any tool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Business justification needs to exist – </a:t>
            </a:r>
            <a:r>
              <a:rPr lang="en-US" sz="2000" b="1" dirty="0">
                <a:solidFill>
                  <a:srgbClr val="04233F"/>
                </a:solidFill>
              </a:rPr>
              <a:t>don’t spend $20k on a $10k problem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35A3CD-B1FB-DBEA-4B3B-E6B75CB245AC}"/>
              </a:ext>
            </a:extLst>
          </p:cNvPr>
          <p:cNvGrpSpPr/>
          <p:nvPr/>
        </p:nvGrpSpPr>
        <p:grpSpPr>
          <a:xfrm>
            <a:off x="733683" y="2514600"/>
            <a:ext cx="10466310" cy="3148584"/>
            <a:chOff x="733683" y="2514600"/>
            <a:chExt cx="10466310" cy="314858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4A4385-D4F1-EBBA-B722-F8A612D0F029}"/>
                </a:ext>
              </a:extLst>
            </p:cNvPr>
            <p:cNvSpPr/>
            <p:nvPr/>
          </p:nvSpPr>
          <p:spPr>
            <a:xfrm>
              <a:off x="733683" y="3569265"/>
              <a:ext cx="7054770" cy="2093919"/>
            </a:xfrm>
            <a:custGeom>
              <a:avLst/>
              <a:gdLst>
                <a:gd name="connsiteX0" fmla="*/ 0 w 7054770"/>
                <a:gd name="connsiteY0" fmla="*/ 0 h 2093919"/>
                <a:gd name="connsiteX1" fmla="*/ 7054770 w 7054770"/>
                <a:gd name="connsiteY1" fmla="*/ 0 h 2093919"/>
                <a:gd name="connsiteX2" fmla="*/ 7054770 w 7054770"/>
                <a:gd name="connsiteY2" fmla="*/ 2093919 h 2093919"/>
                <a:gd name="connsiteX3" fmla="*/ 0 w 7054770"/>
                <a:gd name="connsiteY3" fmla="*/ 2093919 h 2093919"/>
                <a:gd name="connsiteX4" fmla="*/ 0 w 7054770"/>
                <a:gd name="connsiteY4" fmla="*/ 0 h 209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4770" h="2093919" fill="none" extrusionOk="0">
                  <a:moveTo>
                    <a:pt x="0" y="0"/>
                  </a:moveTo>
                  <a:cubicBezTo>
                    <a:pt x="1149919" y="-49533"/>
                    <a:pt x="4268216" y="-14809"/>
                    <a:pt x="7054770" y="0"/>
                  </a:cubicBezTo>
                  <a:cubicBezTo>
                    <a:pt x="7142409" y="417141"/>
                    <a:pt x="6982091" y="1222375"/>
                    <a:pt x="7054770" y="2093919"/>
                  </a:cubicBezTo>
                  <a:cubicBezTo>
                    <a:pt x="5170360" y="2045688"/>
                    <a:pt x="2339312" y="2178374"/>
                    <a:pt x="0" y="2093919"/>
                  </a:cubicBezTo>
                  <a:cubicBezTo>
                    <a:pt x="-38581" y="1058679"/>
                    <a:pt x="63341" y="383911"/>
                    <a:pt x="0" y="0"/>
                  </a:cubicBezTo>
                  <a:close/>
                </a:path>
                <a:path w="7054770" h="2093919" stroke="0" extrusionOk="0">
                  <a:moveTo>
                    <a:pt x="0" y="0"/>
                  </a:moveTo>
                  <a:cubicBezTo>
                    <a:pt x="1825935" y="118645"/>
                    <a:pt x="3716256" y="116012"/>
                    <a:pt x="7054770" y="0"/>
                  </a:cubicBezTo>
                  <a:cubicBezTo>
                    <a:pt x="6921888" y="264477"/>
                    <a:pt x="7139721" y="1560882"/>
                    <a:pt x="7054770" y="2093919"/>
                  </a:cubicBezTo>
                  <a:cubicBezTo>
                    <a:pt x="6148294" y="2228519"/>
                    <a:pt x="3323491" y="1936723"/>
                    <a:pt x="0" y="2093919"/>
                  </a:cubicBezTo>
                  <a:cubicBezTo>
                    <a:pt x="-20187" y="1794106"/>
                    <a:pt x="-152480" y="463960"/>
                    <a:pt x="0" y="0"/>
                  </a:cubicBezTo>
                  <a:close/>
                </a:path>
              </a:pathLst>
            </a:custGeom>
            <a:blipFill dpi="0" rotWithShape="1">
              <a:blip r:embed="rId3">
                <a:alphaModFix amt="40018"/>
              </a:blip>
              <a:srcRect/>
              <a:stretch>
                <a:fillRect/>
              </a:stretch>
            </a:blipFill>
            <a:ln w="57150">
              <a:solidFill>
                <a:srgbClr val="188DCB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63E1827C-B8B1-89F2-B8CC-C62EE72FF845}"/>
                </a:ext>
              </a:extLst>
            </p:cNvPr>
            <p:cNvSpPr txBox="1">
              <a:spLocks/>
            </p:cNvSpPr>
            <p:nvPr/>
          </p:nvSpPr>
          <p:spPr>
            <a:xfrm>
              <a:off x="970671" y="4120924"/>
              <a:ext cx="6580794" cy="9906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2000" dirty="0"/>
                <a:t>Just like a hammer can drive nails, pull them out, or even break something apart—</a:t>
              </a:r>
              <a:r>
                <a:rPr lang="en-US" sz="2000" b="1" dirty="0">
                  <a:solidFill>
                    <a:srgbClr val="04233F"/>
                  </a:solidFill>
                </a:rPr>
                <a:t>AI has a range of applications.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C12A58-C3C4-CDC1-72F2-E15095DE2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02741" y="2514600"/>
              <a:ext cx="3297252" cy="2834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9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9704B-7A54-0D74-63DD-CB9957D5E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D9D4-1C06-F120-E94E-E27DECBD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4784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Outcomes for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17ECA-933F-6CEB-B0A8-32BA42DF8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124200" y="2007198"/>
            <a:ext cx="2743200" cy="3276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AI Vision &amp; Guidelines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Value-Based AI Evaluation Framework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Establish AI Champions Community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Education, Awareness &amp; Exploration of AI Solutions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Deploy/Invest, Iterate &amp; Measure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Oversight – Governance, Risk &amp; Compliance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8F4C2F-4B3A-F803-40D4-F1262612432B}"/>
              </a:ext>
            </a:extLst>
          </p:cNvPr>
          <p:cNvGrpSpPr/>
          <p:nvPr/>
        </p:nvGrpSpPr>
        <p:grpSpPr>
          <a:xfrm>
            <a:off x="771115" y="4971380"/>
            <a:ext cx="9307004" cy="606206"/>
            <a:chOff x="771115" y="4971380"/>
            <a:chExt cx="9307004" cy="606206"/>
          </a:xfrm>
        </p:grpSpPr>
        <p:pic>
          <p:nvPicPr>
            <p:cNvPr id="40" name="Picture 39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D941C92B-D845-2B37-1D60-164CA73A8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115" y="5054960"/>
              <a:ext cx="522626" cy="522626"/>
            </a:xfrm>
            <a:prstGeom prst="rect">
              <a:avLst/>
            </a:prstGeom>
          </p:spPr>
        </p:pic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8A2EE17-5592-AE1A-4C23-6EA60E2F0822}"/>
                </a:ext>
              </a:extLst>
            </p:cNvPr>
            <p:cNvSpPr/>
            <p:nvPr/>
          </p:nvSpPr>
          <p:spPr>
            <a:xfrm>
              <a:off x="1462943" y="4971380"/>
              <a:ext cx="8615176" cy="587574"/>
            </a:xfrm>
            <a:custGeom>
              <a:avLst/>
              <a:gdLst>
                <a:gd name="connsiteX0" fmla="*/ 0 w 8615176"/>
                <a:gd name="connsiteY0" fmla="*/ 0 h 587573"/>
                <a:gd name="connsiteX1" fmla="*/ 8321390 w 8615176"/>
                <a:gd name="connsiteY1" fmla="*/ 0 h 587573"/>
                <a:gd name="connsiteX2" fmla="*/ 8615176 w 8615176"/>
                <a:gd name="connsiteY2" fmla="*/ 293787 h 587573"/>
                <a:gd name="connsiteX3" fmla="*/ 8321390 w 8615176"/>
                <a:gd name="connsiteY3" fmla="*/ 587573 h 587573"/>
                <a:gd name="connsiteX4" fmla="*/ 0 w 8615176"/>
                <a:gd name="connsiteY4" fmla="*/ 587573 h 587573"/>
                <a:gd name="connsiteX5" fmla="*/ 0 w 8615176"/>
                <a:gd name="connsiteY5" fmla="*/ 0 h 58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176" h="587573">
                  <a:moveTo>
                    <a:pt x="8615176" y="587572"/>
                  </a:moveTo>
                  <a:lnTo>
                    <a:pt x="293786" y="587572"/>
                  </a:lnTo>
                  <a:lnTo>
                    <a:pt x="0" y="293786"/>
                  </a:lnTo>
                  <a:lnTo>
                    <a:pt x="293786" y="1"/>
                  </a:lnTo>
                  <a:lnTo>
                    <a:pt x="8615176" y="1"/>
                  </a:lnTo>
                  <a:lnTo>
                    <a:pt x="8615176" y="587572"/>
                  </a:lnTo>
                  <a:close/>
                </a:path>
              </a:pathLst>
            </a:custGeom>
            <a:solidFill>
              <a:srgbClr val="188DC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997" tIns="95251" rIns="17780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Oversight – Governance, Risk &amp; Compliance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52CCB19-101C-2CE4-67FB-8B320ED9FDAF}"/>
              </a:ext>
            </a:extLst>
          </p:cNvPr>
          <p:cNvGrpSpPr/>
          <p:nvPr/>
        </p:nvGrpSpPr>
        <p:grpSpPr>
          <a:xfrm>
            <a:off x="738641" y="1290782"/>
            <a:ext cx="9339478" cy="595839"/>
            <a:chOff x="738641" y="1290782"/>
            <a:chExt cx="9339478" cy="59583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63132C1-DC8A-EF5C-A8BE-AD1100B5B917}"/>
                </a:ext>
              </a:extLst>
            </p:cNvPr>
            <p:cNvSpPr/>
            <p:nvPr/>
          </p:nvSpPr>
          <p:spPr>
            <a:xfrm>
              <a:off x="1462943" y="1299046"/>
              <a:ext cx="8615176" cy="587575"/>
            </a:xfrm>
            <a:custGeom>
              <a:avLst/>
              <a:gdLst>
                <a:gd name="connsiteX0" fmla="*/ 0 w 8615176"/>
                <a:gd name="connsiteY0" fmla="*/ 0 h 587573"/>
                <a:gd name="connsiteX1" fmla="*/ 8321390 w 8615176"/>
                <a:gd name="connsiteY1" fmla="*/ 0 h 587573"/>
                <a:gd name="connsiteX2" fmla="*/ 8615176 w 8615176"/>
                <a:gd name="connsiteY2" fmla="*/ 293787 h 587573"/>
                <a:gd name="connsiteX3" fmla="*/ 8321390 w 8615176"/>
                <a:gd name="connsiteY3" fmla="*/ 587573 h 587573"/>
                <a:gd name="connsiteX4" fmla="*/ 0 w 8615176"/>
                <a:gd name="connsiteY4" fmla="*/ 587573 h 587573"/>
                <a:gd name="connsiteX5" fmla="*/ 0 w 8615176"/>
                <a:gd name="connsiteY5" fmla="*/ 0 h 58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176" h="587573">
                  <a:moveTo>
                    <a:pt x="8615176" y="587572"/>
                  </a:moveTo>
                  <a:lnTo>
                    <a:pt x="293786" y="587572"/>
                  </a:lnTo>
                  <a:lnTo>
                    <a:pt x="0" y="293786"/>
                  </a:lnTo>
                  <a:lnTo>
                    <a:pt x="293786" y="1"/>
                  </a:lnTo>
                  <a:lnTo>
                    <a:pt x="8615176" y="1"/>
                  </a:lnTo>
                  <a:lnTo>
                    <a:pt x="8615176" y="587572"/>
                  </a:lnTo>
                  <a:close/>
                </a:path>
              </a:pathLst>
            </a:custGeom>
            <a:gradFill rotWithShape="0">
              <a:gsLst>
                <a:gs pos="50000">
                  <a:srgbClr val="188DCB"/>
                </a:gs>
                <a:gs pos="0">
                  <a:srgbClr val="1C468C"/>
                </a:gs>
                <a:gs pos="100000">
                  <a:srgbClr val="26B9DD"/>
                </a:gs>
              </a:gsLst>
              <a:lin ang="108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997" tIns="95251" rIns="177800" bIns="95251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AI Vision &amp; Guidelines</a:t>
              </a:r>
            </a:p>
          </p:txBody>
        </p:sp>
        <p:pic>
          <p:nvPicPr>
            <p:cNvPr id="42" name="Picture 41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9D279EB1-ED32-8F11-B78C-0AD36C7E6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41" y="1290782"/>
              <a:ext cx="587574" cy="587574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F0B1A4-2F52-60A2-CF0C-D1CB8614C39D}"/>
              </a:ext>
            </a:extLst>
          </p:cNvPr>
          <p:cNvGrpSpPr/>
          <p:nvPr/>
        </p:nvGrpSpPr>
        <p:grpSpPr>
          <a:xfrm>
            <a:off x="700984" y="2743201"/>
            <a:ext cx="9377135" cy="662889"/>
            <a:chOff x="700984" y="2743201"/>
            <a:chExt cx="9377135" cy="662889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A5630C0-C010-0798-3C29-FC2AFC011836}"/>
                </a:ext>
              </a:extLst>
            </p:cNvPr>
            <p:cNvSpPr/>
            <p:nvPr/>
          </p:nvSpPr>
          <p:spPr>
            <a:xfrm>
              <a:off x="1462943" y="2767979"/>
              <a:ext cx="8615176" cy="587575"/>
            </a:xfrm>
            <a:custGeom>
              <a:avLst/>
              <a:gdLst>
                <a:gd name="connsiteX0" fmla="*/ 0 w 8615176"/>
                <a:gd name="connsiteY0" fmla="*/ 0 h 587573"/>
                <a:gd name="connsiteX1" fmla="*/ 8321390 w 8615176"/>
                <a:gd name="connsiteY1" fmla="*/ 0 h 587573"/>
                <a:gd name="connsiteX2" fmla="*/ 8615176 w 8615176"/>
                <a:gd name="connsiteY2" fmla="*/ 293787 h 587573"/>
                <a:gd name="connsiteX3" fmla="*/ 8321390 w 8615176"/>
                <a:gd name="connsiteY3" fmla="*/ 587573 h 587573"/>
                <a:gd name="connsiteX4" fmla="*/ 0 w 8615176"/>
                <a:gd name="connsiteY4" fmla="*/ 587573 h 587573"/>
                <a:gd name="connsiteX5" fmla="*/ 0 w 8615176"/>
                <a:gd name="connsiteY5" fmla="*/ 0 h 58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176" h="587573">
                  <a:moveTo>
                    <a:pt x="8615176" y="587572"/>
                  </a:moveTo>
                  <a:lnTo>
                    <a:pt x="293786" y="587572"/>
                  </a:lnTo>
                  <a:lnTo>
                    <a:pt x="0" y="293786"/>
                  </a:lnTo>
                  <a:lnTo>
                    <a:pt x="293786" y="1"/>
                  </a:lnTo>
                  <a:lnTo>
                    <a:pt x="8615176" y="1"/>
                  </a:lnTo>
                  <a:lnTo>
                    <a:pt x="8615176" y="587572"/>
                  </a:lnTo>
                  <a:close/>
                </a:path>
              </a:pathLst>
            </a:custGeom>
            <a:gradFill rotWithShape="0">
              <a:gsLst>
                <a:gs pos="50000">
                  <a:srgbClr val="188DCB"/>
                </a:gs>
                <a:gs pos="0">
                  <a:srgbClr val="1C468C"/>
                </a:gs>
                <a:gs pos="100000">
                  <a:srgbClr val="26B9DD"/>
                </a:gs>
              </a:gsLst>
              <a:lin ang="108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997" tIns="95251" rIns="17780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Establish AI Champions Community</a:t>
              </a:r>
            </a:p>
          </p:txBody>
        </p:sp>
        <p:pic>
          <p:nvPicPr>
            <p:cNvPr id="44" name="Picture 43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A4400D26-F117-6DF2-0C6C-421A4A507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84" y="2743201"/>
              <a:ext cx="662889" cy="662889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56F7663-D518-359A-700B-BB1AD7E86462}"/>
              </a:ext>
            </a:extLst>
          </p:cNvPr>
          <p:cNvGrpSpPr/>
          <p:nvPr/>
        </p:nvGrpSpPr>
        <p:grpSpPr>
          <a:xfrm>
            <a:off x="765729" y="2033513"/>
            <a:ext cx="9297247" cy="587575"/>
            <a:chOff x="765729" y="2033513"/>
            <a:chExt cx="9297247" cy="587575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B2C21DA-2714-9F66-791F-5094794EEDFF}"/>
                </a:ext>
              </a:extLst>
            </p:cNvPr>
            <p:cNvSpPr/>
            <p:nvPr/>
          </p:nvSpPr>
          <p:spPr>
            <a:xfrm>
              <a:off x="1447800" y="2033513"/>
              <a:ext cx="8615176" cy="587575"/>
            </a:xfrm>
            <a:custGeom>
              <a:avLst/>
              <a:gdLst>
                <a:gd name="connsiteX0" fmla="*/ 0 w 8615176"/>
                <a:gd name="connsiteY0" fmla="*/ 0 h 587573"/>
                <a:gd name="connsiteX1" fmla="*/ 8321390 w 8615176"/>
                <a:gd name="connsiteY1" fmla="*/ 0 h 587573"/>
                <a:gd name="connsiteX2" fmla="*/ 8615176 w 8615176"/>
                <a:gd name="connsiteY2" fmla="*/ 293787 h 587573"/>
                <a:gd name="connsiteX3" fmla="*/ 8321390 w 8615176"/>
                <a:gd name="connsiteY3" fmla="*/ 587573 h 587573"/>
                <a:gd name="connsiteX4" fmla="*/ 0 w 8615176"/>
                <a:gd name="connsiteY4" fmla="*/ 587573 h 587573"/>
                <a:gd name="connsiteX5" fmla="*/ 0 w 8615176"/>
                <a:gd name="connsiteY5" fmla="*/ 0 h 58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176" h="587573">
                  <a:moveTo>
                    <a:pt x="8615176" y="587572"/>
                  </a:moveTo>
                  <a:lnTo>
                    <a:pt x="293786" y="587572"/>
                  </a:lnTo>
                  <a:lnTo>
                    <a:pt x="0" y="293786"/>
                  </a:lnTo>
                  <a:lnTo>
                    <a:pt x="293786" y="1"/>
                  </a:lnTo>
                  <a:lnTo>
                    <a:pt x="8615176" y="1"/>
                  </a:lnTo>
                  <a:lnTo>
                    <a:pt x="8615176" y="587572"/>
                  </a:lnTo>
                  <a:close/>
                </a:path>
              </a:pathLst>
            </a:custGeom>
            <a:solidFill>
              <a:srgbClr val="188DC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997" tIns="95251" rIns="177800" bIns="95251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Value-Based AI Evaluation Framework</a:t>
              </a:r>
            </a:p>
          </p:txBody>
        </p:sp>
        <p:pic>
          <p:nvPicPr>
            <p:cNvPr id="48" name="Picture 47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02C4F145-1B65-E43A-4F01-E9EBE30C9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29" y="2041980"/>
              <a:ext cx="533399" cy="533399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E4F1D7A-4F88-E831-74B8-F51089B82A4B}"/>
              </a:ext>
            </a:extLst>
          </p:cNvPr>
          <p:cNvGrpSpPr/>
          <p:nvPr/>
        </p:nvGrpSpPr>
        <p:grpSpPr>
          <a:xfrm>
            <a:off x="788685" y="4236913"/>
            <a:ext cx="9289434" cy="587575"/>
            <a:chOff x="788685" y="4236913"/>
            <a:chExt cx="9289434" cy="587575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DD96661-DE56-6F47-B3D2-9FDF03E95462}"/>
                </a:ext>
              </a:extLst>
            </p:cNvPr>
            <p:cNvSpPr/>
            <p:nvPr/>
          </p:nvSpPr>
          <p:spPr>
            <a:xfrm>
              <a:off x="1462943" y="4236913"/>
              <a:ext cx="8615176" cy="587575"/>
            </a:xfrm>
            <a:custGeom>
              <a:avLst/>
              <a:gdLst>
                <a:gd name="connsiteX0" fmla="*/ 0 w 8615176"/>
                <a:gd name="connsiteY0" fmla="*/ 0 h 587573"/>
                <a:gd name="connsiteX1" fmla="*/ 8321390 w 8615176"/>
                <a:gd name="connsiteY1" fmla="*/ 0 h 587573"/>
                <a:gd name="connsiteX2" fmla="*/ 8615176 w 8615176"/>
                <a:gd name="connsiteY2" fmla="*/ 293787 h 587573"/>
                <a:gd name="connsiteX3" fmla="*/ 8321390 w 8615176"/>
                <a:gd name="connsiteY3" fmla="*/ 587573 h 587573"/>
                <a:gd name="connsiteX4" fmla="*/ 0 w 8615176"/>
                <a:gd name="connsiteY4" fmla="*/ 587573 h 587573"/>
                <a:gd name="connsiteX5" fmla="*/ 0 w 8615176"/>
                <a:gd name="connsiteY5" fmla="*/ 0 h 58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176" h="587573">
                  <a:moveTo>
                    <a:pt x="8615176" y="587572"/>
                  </a:moveTo>
                  <a:lnTo>
                    <a:pt x="293786" y="587572"/>
                  </a:lnTo>
                  <a:lnTo>
                    <a:pt x="0" y="293786"/>
                  </a:lnTo>
                  <a:lnTo>
                    <a:pt x="293786" y="1"/>
                  </a:lnTo>
                  <a:lnTo>
                    <a:pt x="8615176" y="1"/>
                  </a:lnTo>
                  <a:lnTo>
                    <a:pt x="8615176" y="587572"/>
                  </a:lnTo>
                  <a:close/>
                </a:path>
              </a:pathLst>
            </a:custGeom>
            <a:gradFill rotWithShape="0">
              <a:gsLst>
                <a:gs pos="50000">
                  <a:srgbClr val="188DCB"/>
                </a:gs>
                <a:gs pos="0">
                  <a:srgbClr val="1C468C"/>
                </a:gs>
                <a:gs pos="100000">
                  <a:srgbClr val="26B9DD"/>
                </a:gs>
              </a:gsLst>
              <a:lin ang="108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997" tIns="95251" rIns="177800" bIns="95251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Deploy/Invest, Iterate &amp; Measure</a:t>
              </a:r>
            </a:p>
          </p:txBody>
        </p:sp>
        <p:pic>
          <p:nvPicPr>
            <p:cNvPr id="50" name="Picture 49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0BF006C7-63CE-18D3-C575-57CA8BCB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85" y="4286956"/>
              <a:ext cx="487487" cy="487487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A11730F-DB67-30E0-F29E-99B23AA2533E}"/>
              </a:ext>
            </a:extLst>
          </p:cNvPr>
          <p:cNvGrpSpPr/>
          <p:nvPr/>
        </p:nvGrpSpPr>
        <p:grpSpPr>
          <a:xfrm>
            <a:off x="765728" y="3502446"/>
            <a:ext cx="9312391" cy="604866"/>
            <a:chOff x="765728" y="3502446"/>
            <a:chExt cx="9312391" cy="604866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F357209-BC34-3285-71C8-4EA5CD47A583}"/>
                </a:ext>
              </a:extLst>
            </p:cNvPr>
            <p:cNvSpPr/>
            <p:nvPr/>
          </p:nvSpPr>
          <p:spPr>
            <a:xfrm>
              <a:off x="1462943" y="3502446"/>
              <a:ext cx="8615176" cy="587575"/>
            </a:xfrm>
            <a:custGeom>
              <a:avLst/>
              <a:gdLst>
                <a:gd name="connsiteX0" fmla="*/ 0 w 8615176"/>
                <a:gd name="connsiteY0" fmla="*/ 0 h 587573"/>
                <a:gd name="connsiteX1" fmla="*/ 8321390 w 8615176"/>
                <a:gd name="connsiteY1" fmla="*/ 0 h 587573"/>
                <a:gd name="connsiteX2" fmla="*/ 8615176 w 8615176"/>
                <a:gd name="connsiteY2" fmla="*/ 293787 h 587573"/>
                <a:gd name="connsiteX3" fmla="*/ 8321390 w 8615176"/>
                <a:gd name="connsiteY3" fmla="*/ 587573 h 587573"/>
                <a:gd name="connsiteX4" fmla="*/ 0 w 8615176"/>
                <a:gd name="connsiteY4" fmla="*/ 587573 h 587573"/>
                <a:gd name="connsiteX5" fmla="*/ 0 w 8615176"/>
                <a:gd name="connsiteY5" fmla="*/ 0 h 58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176" h="587573">
                  <a:moveTo>
                    <a:pt x="8615176" y="587572"/>
                  </a:moveTo>
                  <a:lnTo>
                    <a:pt x="293786" y="587572"/>
                  </a:lnTo>
                  <a:lnTo>
                    <a:pt x="0" y="293786"/>
                  </a:lnTo>
                  <a:lnTo>
                    <a:pt x="293786" y="1"/>
                  </a:lnTo>
                  <a:lnTo>
                    <a:pt x="8615176" y="1"/>
                  </a:lnTo>
                  <a:lnTo>
                    <a:pt x="8615176" y="587572"/>
                  </a:lnTo>
                  <a:close/>
                </a:path>
              </a:pathLst>
            </a:custGeom>
            <a:solidFill>
              <a:srgbClr val="188DC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997" tIns="95251" rIns="177800" bIns="95251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Education, Awareness &amp; Exploration of AI Solutions</a:t>
              </a:r>
            </a:p>
          </p:txBody>
        </p:sp>
        <p:pic>
          <p:nvPicPr>
            <p:cNvPr id="52" name="Picture 51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F62B85F2-7FCF-2410-E952-FE982F09D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28" y="3573912"/>
              <a:ext cx="533400" cy="533400"/>
            </a:xfrm>
            <a:prstGeom prst="rect">
              <a:avLst/>
            </a:prstGeom>
            <a:ln w="28575">
              <a:solidFill>
                <a:schemeClr val="tx1">
                  <a:alpha val="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017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BCCC1-00C6-41B3-BE10-5CC74CA78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43B2-719F-5BD8-44F7-A813BE97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9" y="372341"/>
            <a:ext cx="1061923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AI Vision &amp; Guidelines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54FDE9-B3F5-9AEC-F395-30894812471F}"/>
              </a:ext>
            </a:extLst>
          </p:cNvPr>
          <p:cNvSpPr txBox="1"/>
          <p:nvPr/>
        </p:nvSpPr>
        <p:spPr>
          <a:xfrm>
            <a:off x="978409" y="1343366"/>
            <a:ext cx="4925890" cy="123444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Define the organization's vision for AI, including </a:t>
            </a:r>
            <a:r>
              <a:rPr lang="en-US" b="1" dirty="0"/>
              <a:t>confidentiality, security, </a:t>
            </a:r>
            <a:r>
              <a:rPr lang="en-US" dirty="0"/>
              <a:t>and</a:t>
            </a:r>
            <a:r>
              <a:rPr lang="en-US" b="1" dirty="0"/>
              <a:t> privacy </a:t>
            </a:r>
            <a:r>
              <a:rPr lang="en-US" dirty="0"/>
              <a:t>considerations.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37B748-08EC-70DC-DA36-DC46A54192D9}"/>
              </a:ext>
            </a:extLst>
          </p:cNvPr>
          <p:cNvSpPr txBox="1"/>
          <p:nvPr/>
        </p:nvSpPr>
        <p:spPr>
          <a:xfrm>
            <a:off x="6263640" y="1343366"/>
            <a:ext cx="4925890" cy="1234440"/>
          </a:xfrm>
          <a:prstGeom prst="rect">
            <a:avLst/>
          </a:prstGeom>
          <a:solidFill>
            <a:srgbClr val="188DCB"/>
          </a:solidFill>
          <a:ln w="317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Decide whether to </a:t>
            </a:r>
            <a:r>
              <a:rPr lang="en-US" b="1" dirty="0">
                <a:solidFill>
                  <a:schemeClr val="bg1"/>
                </a:solidFill>
              </a:rPr>
              <a:t>build </a:t>
            </a:r>
            <a:r>
              <a:rPr lang="en-US" dirty="0">
                <a:solidFill>
                  <a:schemeClr val="bg1"/>
                </a:solidFill>
              </a:rPr>
              <a:t>or</a:t>
            </a:r>
            <a:r>
              <a:rPr lang="en-US" b="1" dirty="0">
                <a:solidFill>
                  <a:schemeClr val="bg1"/>
                </a:solidFill>
              </a:rPr>
              <a:t> subscribe </a:t>
            </a:r>
            <a:r>
              <a:rPr lang="en-US" dirty="0">
                <a:solidFill>
                  <a:schemeClr val="bg1"/>
                </a:solidFill>
              </a:rPr>
              <a:t>to AI tools, considering the business's core focus.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C415D0-AFA7-499C-564D-A399C7CA33EF}"/>
              </a:ext>
            </a:extLst>
          </p:cNvPr>
          <p:cNvSpPr txBox="1"/>
          <p:nvPr/>
        </p:nvSpPr>
        <p:spPr>
          <a:xfrm>
            <a:off x="978409" y="2911963"/>
            <a:ext cx="4925890" cy="123444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Recognize that AI is </a:t>
            </a:r>
            <a:r>
              <a:rPr lang="en-US" b="1" dirty="0"/>
              <a:t>already being used </a:t>
            </a:r>
          </a:p>
          <a:p>
            <a:pPr algn="ctr"/>
            <a:r>
              <a:rPr lang="en-US" dirty="0"/>
              <a:t>within the organization and establish clear policies and guidelines.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92593A-FA88-4B48-4574-227724A7869A}"/>
              </a:ext>
            </a:extLst>
          </p:cNvPr>
          <p:cNvSpPr txBox="1"/>
          <p:nvPr/>
        </p:nvSpPr>
        <p:spPr>
          <a:xfrm>
            <a:off x="978409" y="4480560"/>
            <a:ext cx="10214169" cy="1234440"/>
          </a:xfrm>
          <a:prstGeom prst="rect">
            <a:avLst/>
          </a:prstGeom>
          <a:solidFill>
            <a:schemeClr val="tx1"/>
          </a:solidFill>
          <a:ln w="317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Communicate the </a:t>
            </a:r>
            <a:r>
              <a:rPr lang="en-US" b="1" dirty="0">
                <a:solidFill>
                  <a:schemeClr val="bg1"/>
                </a:solidFill>
              </a:rPr>
              <a:t>vision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b="1" dirty="0">
                <a:solidFill>
                  <a:schemeClr val="bg1"/>
                </a:solidFill>
              </a:rPr>
              <a:t>expectations</a:t>
            </a:r>
            <a:r>
              <a:rPr lang="en-US" dirty="0">
                <a:solidFill>
                  <a:schemeClr val="bg1"/>
                </a:solidFill>
              </a:rPr>
              <a:t> to the team to ensure alignment.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04174E-3CFC-84C6-7CDC-D6DE53B5E7B7}"/>
              </a:ext>
            </a:extLst>
          </p:cNvPr>
          <p:cNvSpPr txBox="1"/>
          <p:nvPr/>
        </p:nvSpPr>
        <p:spPr>
          <a:xfrm>
            <a:off x="6263640" y="2911963"/>
            <a:ext cx="4925890" cy="1234440"/>
          </a:xfrm>
          <a:prstGeom prst="rect">
            <a:avLst/>
          </a:prstGeom>
          <a:solidFill>
            <a:srgbClr val="04233F"/>
          </a:solidFill>
          <a:ln w="317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Consider </a:t>
            </a:r>
            <a:r>
              <a:rPr lang="en-US" b="1" dirty="0">
                <a:solidFill>
                  <a:schemeClr val="bg1"/>
                </a:solidFill>
              </a:rPr>
              <a:t>defining what constitutes confidential information</a:t>
            </a:r>
            <a:r>
              <a:rPr lang="en-US" dirty="0">
                <a:solidFill>
                  <a:schemeClr val="bg1"/>
                </a:solidFill>
              </a:rPr>
              <a:t> within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the organization. </a:t>
            </a:r>
          </a:p>
        </p:txBody>
      </p:sp>
    </p:spTree>
    <p:extLst>
      <p:ext uri="{BB962C8B-B14F-4D97-AF65-F5344CB8AC3E}">
        <p14:creationId xmlns:p14="http://schemas.microsoft.com/office/powerpoint/2010/main" val="20265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50000">
              <a:srgbClr val="188DCB"/>
            </a:gs>
            <a:gs pos="0">
              <a:srgbClr val="1C468C"/>
            </a:gs>
            <a:gs pos="100000">
              <a:srgbClr val="26B9DD"/>
            </a:gs>
          </a:gsLst>
          <a:lin ang="108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TP LnL Template Wide Fixed.pptx" id="{4D1D49FE-BD0F-42A4-B4EC-EFDD56662BCC}" vid="{411DF987-9EF9-43D2-B0B7-24D96E0112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271C8B13CD3D4EB563380DCB641937" ma:contentTypeVersion="21" ma:contentTypeDescription="Create a new document." ma:contentTypeScope="" ma:versionID="af83e20b8f6ba5d6a24e06e9886fdef7">
  <xsd:schema xmlns:xsd="http://www.w3.org/2001/XMLSchema" xmlns:xs="http://www.w3.org/2001/XMLSchema" xmlns:p="http://schemas.microsoft.com/office/2006/metadata/properties" xmlns:ns2="c7437372-b935-4d67-b67f-c55d23d11617" xmlns:ns3="97198826-2e53-4998-ab0d-1836514a85c1" targetNamespace="http://schemas.microsoft.com/office/2006/metadata/properties" ma:root="true" ma:fieldsID="6762b29d7d03ed91ddbfe75c446848f7" ns2:_="" ns3:_="">
    <xsd:import namespace="c7437372-b935-4d67-b67f-c55d23d11617"/>
    <xsd:import namespace="97198826-2e53-4998-ab0d-1836514a8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Funnel_x0020_Stage" minOccurs="0"/>
                <xsd:element ref="ns2:Author0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37372-b935-4d67-b67f-c55d23d116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Funnel_x0020_Stage" ma:index="10" nillable="true" ma:displayName="Funnel Stage" ma:description="Identify which stage of the marketing funnel this content targets." ma:format="Dropdown" ma:internalName="Funnel_x0020_Stage">
      <xsd:simpleType>
        <xsd:restriction base="dms:Choice">
          <xsd:enumeration value="Awareness"/>
          <xsd:enumeration value="Consideration"/>
          <xsd:enumeration value="Decision"/>
        </xsd:restriction>
      </xsd:simpleType>
    </xsd:element>
    <xsd:element name="Author0" ma:index="11" nillable="true" ma:displayName="Author" ma:description="Original Author" ma:format="Dropdown" ma:internalName="Author0">
      <xsd:simpleType>
        <xsd:restriction base="dms:Choice">
          <xsd:enumeration value="Nathan Austin"/>
          <xsd:enumeration value="Stephanie Kingslien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format="Dropdown" ma:internalName="Sign_x002d_off_x0020_status">
      <xsd:simpleType>
        <xsd:restriction base="dms:Choice">
          <xsd:enumeration value="Reviewed w/notes"/>
          <xsd:enumeration value="Approved"/>
          <xsd:enumeration value="Approved w/notes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dbf2827-7631-4ff4-bebd-3da270e88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98826-2e53-4998-ab0d-1836514a8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ff885ed-9906-4a1e-9f74-b51bdeaf7f64}" ma:internalName="TaxCatchAll" ma:showField="CatchAllData" ma:web="97198826-2e53-4998-ab0d-1836514a85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437372-b935-4d67-b67f-c55d23d11617">
      <Terms xmlns="http://schemas.microsoft.com/office/infopath/2007/PartnerControls"/>
    </lcf76f155ced4ddcb4097134ff3c332f>
    <Funnel_x0020_Stage xmlns="c7437372-b935-4d67-b67f-c55d23d11617" xsi:nil="true"/>
    <TaxCatchAll xmlns="97198826-2e53-4998-ab0d-1836514a85c1" xsi:nil="true"/>
    <_Flow_SignoffStatus xmlns="c7437372-b935-4d67-b67f-c55d23d11617" xsi:nil="true"/>
    <Author0 xmlns="c7437372-b935-4d67-b67f-c55d23d1161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05E9C5-C85A-4B41-AA56-B7FF6BE44C9B}"/>
</file>

<file path=customXml/itemProps2.xml><?xml version="1.0" encoding="utf-8"?>
<ds:datastoreItem xmlns:ds="http://schemas.openxmlformats.org/officeDocument/2006/customXml" ds:itemID="{E7410CBF-D873-4048-AB6B-9FD8D6401930}">
  <ds:schemaRefs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c7437372-b935-4d67-b67f-c55d23d11617"/>
    <ds:schemaRef ds:uri="http://schemas.microsoft.com/office/infopath/2007/PartnerControls"/>
    <ds:schemaRef ds:uri="http://schemas.openxmlformats.org/package/2006/metadata/core-properties"/>
    <ds:schemaRef ds:uri="97198826-2e53-4998-ab0d-1836514a85c1"/>
  </ds:schemaRefs>
</ds:datastoreItem>
</file>

<file path=customXml/itemProps3.xml><?xml version="1.0" encoding="utf-8"?>
<ds:datastoreItem xmlns:ds="http://schemas.openxmlformats.org/officeDocument/2006/customXml" ds:itemID="{1DABEC30-B795-48B5-BA7F-5FDC6824E7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Mytech - Wide Presentation</Template>
  <TotalTime>6140</TotalTime>
  <Words>2620</Words>
  <Application>Microsoft Office PowerPoint</Application>
  <PresentationFormat>Widescreen</PresentationFormat>
  <Paragraphs>309</Paragraphs>
  <Slides>26</Slides>
  <Notes>17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From Vision to Value:  Building Profitable AI Foundations</vt:lpstr>
      <vt:lpstr>PowerPoint Presentation</vt:lpstr>
      <vt:lpstr>PowerPoint Presentation</vt:lpstr>
      <vt:lpstr>Global AI Resource Dependency</vt:lpstr>
      <vt:lpstr>White House America’s AI Action Plan | July 2025 </vt:lpstr>
      <vt:lpstr>PowerPoint Presentation</vt:lpstr>
      <vt:lpstr>AI is Merely a Tool</vt:lpstr>
      <vt:lpstr>Outcomes for Session</vt:lpstr>
      <vt:lpstr>AI Vision &amp; Guidelines</vt:lpstr>
      <vt:lpstr>Value Based AI Evaluation Framework </vt:lpstr>
      <vt:lpstr>Value Based AI Evaluation Framework </vt:lpstr>
      <vt:lpstr>Value Based AI Evaluation Framework </vt:lpstr>
      <vt:lpstr>Value Based AI Evaluation Framework</vt:lpstr>
      <vt:lpstr>Establish AI Champions Community</vt:lpstr>
      <vt:lpstr>PowerPoint Presentation</vt:lpstr>
      <vt:lpstr>Build Awareness &amp; Explore AI Solutions</vt:lpstr>
      <vt:lpstr>Types of AI Tools</vt:lpstr>
      <vt:lpstr>Build Awareness &amp; Explore AI Solutions</vt:lpstr>
      <vt:lpstr>Build Awareness &amp; Explore AI Solutions</vt:lpstr>
      <vt:lpstr>AI Tools &amp; How They Measure</vt:lpstr>
      <vt:lpstr>Deploy, Iterate &amp; Measure</vt:lpstr>
      <vt:lpstr>Oversight – Governance, Risk &amp; Compliance </vt:lpstr>
      <vt:lpstr>AI Feels Different. And the Same.</vt:lpstr>
      <vt:lpstr>Wake up Call</vt:lpstr>
      <vt:lpstr>Thanks For Participating</vt:lpstr>
      <vt:lpstr>PowerPoint Presentation</vt:lpstr>
    </vt:vector>
  </TitlesOfParts>
  <Company>Mytech Partners,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Austin</dc:creator>
  <cp:lastModifiedBy>Nathan Austin</cp:lastModifiedBy>
  <cp:revision>12</cp:revision>
  <cp:lastPrinted>2025-07-17T13:54:41Z</cp:lastPrinted>
  <dcterms:created xsi:type="dcterms:W3CDTF">2025-07-16T11:50:03Z</dcterms:created>
  <dcterms:modified xsi:type="dcterms:W3CDTF">2025-09-23T20:49:12Z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49100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ContentTypeId">
    <vt:lpwstr>0x010100DE271C8B13CD3D4EB563380DCB641937</vt:lpwstr>
  </property>
  <property fmtid="{D5CDD505-2E9C-101B-9397-08002B2CF9AE}" pid="8" name="MediaServiceImageTags">
    <vt:lpwstr/>
  </property>
</Properties>
</file>